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498" r:id="rId3"/>
    <p:sldId id="579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13" r:id="rId18"/>
    <p:sldId id="546" r:id="rId19"/>
    <p:sldId id="536" r:id="rId20"/>
    <p:sldId id="515" r:id="rId21"/>
    <p:sldId id="569" r:id="rId22"/>
    <p:sldId id="544" r:id="rId23"/>
    <p:sldId id="580" r:id="rId24"/>
    <p:sldId id="517" r:id="rId25"/>
    <p:sldId id="537" r:id="rId26"/>
    <p:sldId id="519" r:id="rId27"/>
    <p:sldId id="556" r:id="rId28"/>
    <p:sldId id="582" r:id="rId29"/>
    <p:sldId id="547" r:id="rId30"/>
    <p:sldId id="521" r:id="rId31"/>
    <p:sldId id="522" r:id="rId32"/>
    <p:sldId id="538" r:id="rId33"/>
    <p:sldId id="565" r:id="rId34"/>
    <p:sldId id="573" r:id="rId35"/>
    <p:sldId id="566" r:id="rId36"/>
    <p:sldId id="552" r:id="rId37"/>
    <p:sldId id="553" r:id="rId38"/>
    <p:sldId id="561" r:id="rId39"/>
    <p:sldId id="567" r:id="rId40"/>
    <p:sldId id="563" r:id="rId41"/>
    <p:sldId id="572" r:id="rId42"/>
    <p:sldId id="574" r:id="rId43"/>
    <p:sldId id="578" r:id="rId44"/>
    <p:sldId id="577" r:id="rId45"/>
    <p:sldId id="575" r:id="rId46"/>
    <p:sldId id="576" r:id="rId47"/>
    <p:sldId id="549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F4A261"/>
    <a:srgbClr val="92D050"/>
    <a:srgbClr val="E63946"/>
    <a:srgbClr val="FF9999"/>
    <a:srgbClr val="D5EDFF"/>
    <a:srgbClr val="0192FF"/>
    <a:srgbClr val="9BD4FF"/>
    <a:srgbClr val="F9CDA9"/>
    <a:srgbClr val="E8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98" d="100"/>
          <a:sy n="98" d="100"/>
        </p:scale>
        <p:origin x="39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5F166E3-968E-4754-9B1E-7A6962C98261}" type="presOf" srcId="{C2A5CDB7-68B3-4D16-AEBD-B3D9EA183121}" destId="{728F3B20-2CEC-4AFE-8F68-FAB2DD882B81}" srcOrd="0" destOrd="0" presId="urn:microsoft.com/office/officeart/2005/8/layout/process2"/>
    <dgm:cxn modelId="{5B0C954E-5892-4347-8119-A695FFF28014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A03A9363-00C9-4E3F-88E7-52A9D8D29402}" type="presOf" srcId="{4C7CC6A9-DD62-48DF-8C18-ED994CD2C758}" destId="{97347656-1E55-461F-964E-5895C2BF8746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6A6A0DC8-B13C-4D72-8349-0653B77B0102}" type="presOf" srcId="{54FDA4B9-EBE4-4C58-A8B3-36C276DB79A0}" destId="{13DC3033-D03E-4B66-BAC7-49B601D1D15C}" srcOrd="0" destOrd="0" presId="urn:microsoft.com/office/officeart/2005/8/layout/process2"/>
    <dgm:cxn modelId="{D57B8CFD-8EC1-4A29-A18F-CB8CA93A40F7}" type="presOf" srcId="{2557F338-7047-4F95-9228-9C538BA5344C}" destId="{D7009C20-514D-4AA2-84F3-42F01AA6719F}" srcOrd="0" destOrd="0" presId="urn:microsoft.com/office/officeart/2005/8/layout/process2"/>
    <dgm:cxn modelId="{CCC4A979-B0CB-4106-A166-EC1C093FBA9C}" type="presOf" srcId="{3634D9BF-0783-42D5-B338-EFF93674B97B}" destId="{D316C892-EA44-405E-8E9B-45B807E4DE36}" srcOrd="0" destOrd="0" presId="urn:microsoft.com/office/officeart/2005/8/layout/process2"/>
    <dgm:cxn modelId="{3FCA2B38-8748-4211-8312-AB6D42AAF7DB}" type="presOf" srcId="{99063CB1-CB4A-4A70-92C7-17A84C4E37F8}" destId="{3BAC0934-7CC4-4884-A529-4F3D006F7E3F}" srcOrd="0" destOrd="0" presId="urn:microsoft.com/office/officeart/2005/8/layout/process2"/>
    <dgm:cxn modelId="{DB3BFE95-D6A0-4F2B-9062-088EBFE0EEB7}" type="presOf" srcId="{9537C742-9A3B-46B7-8E78-762A340E3207}" destId="{DCCF6E2D-8275-47B9-AFEF-6E77D1BE3957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84FC6158-AB04-4022-856E-498B8E2AA03D}" type="presOf" srcId="{79D07853-EE24-42C7-BA6E-6EA32CB759BC}" destId="{86F44951-697F-4B4C-9B44-62307895CC49}" srcOrd="0" destOrd="0" presId="urn:microsoft.com/office/officeart/2005/8/layout/process2"/>
    <dgm:cxn modelId="{2505119D-73B9-41BA-B9BF-77C7EEC51F78}" type="presOf" srcId="{99063CB1-CB4A-4A70-92C7-17A84C4E37F8}" destId="{83D54FA9-832A-4D3B-8745-3174460457A9}" srcOrd="1" destOrd="0" presId="urn:microsoft.com/office/officeart/2005/8/layout/process2"/>
    <dgm:cxn modelId="{0229F8AA-0899-41BC-89F0-989DB1611E50}" type="presOf" srcId="{9537C742-9A3B-46B7-8E78-762A340E3207}" destId="{BC97E962-0D39-46A6-BC91-2DAA4A426038}" srcOrd="1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59C6ADA3-FA80-49A1-9564-78FA0F73FEFA}" type="presParOf" srcId="{86F44951-697F-4B4C-9B44-62307895CC49}" destId="{13DC3033-D03E-4B66-BAC7-49B601D1D15C}" srcOrd="0" destOrd="0" presId="urn:microsoft.com/office/officeart/2005/8/layout/process2"/>
    <dgm:cxn modelId="{56ABAF48-70AB-4C74-8928-6ECD4E448121}" type="presParOf" srcId="{86F44951-697F-4B4C-9B44-62307895CC49}" destId="{DCCF6E2D-8275-47B9-AFEF-6E77D1BE3957}" srcOrd="1" destOrd="0" presId="urn:microsoft.com/office/officeart/2005/8/layout/process2"/>
    <dgm:cxn modelId="{07CCC43E-F4FB-49F5-A87B-87735BD14424}" type="presParOf" srcId="{DCCF6E2D-8275-47B9-AFEF-6E77D1BE3957}" destId="{BC97E962-0D39-46A6-BC91-2DAA4A426038}" srcOrd="0" destOrd="0" presId="urn:microsoft.com/office/officeart/2005/8/layout/process2"/>
    <dgm:cxn modelId="{AE905FE6-DBD7-4E2E-8591-8EEE433FDCEC}" type="presParOf" srcId="{86F44951-697F-4B4C-9B44-62307895CC49}" destId="{D7009C20-514D-4AA2-84F3-42F01AA6719F}" srcOrd="2" destOrd="0" presId="urn:microsoft.com/office/officeart/2005/8/layout/process2"/>
    <dgm:cxn modelId="{4DEB6224-5097-498A-8B20-45DD276770C9}" type="presParOf" srcId="{86F44951-697F-4B4C-9B44-62307895CC49}" destId="{97347656-1E55-461F-964E-5895C2BF8746}" srcOrd="3" destOrd="0" presId="urn:microsoft.com/office/officeart/2005/8/layout/process2"/>
    <dgm:cxn modelId="{A22B1A93-A00F-414C-B510-5C45F8A6060E}" type="presParOf" srcId="{97347656-1E55-461F-964E-5895C2BF8746}" destId="{03B20916-C25E-4630-BAB6-49F903AA5654}" srcOrd="0" destOrd="0" presId="urn:microsoft.com/office/officeart/2005/8/layout/process2"/>
    <dgm:cxn modelId="{28F4174E-E716-49AF-8AEC-F83D5E512A44}" type="presParOf" srcId="{86F44951-697F-4B4C-9B44-62307895CC49}" destId="{D316C892-EA44-405E-8E9B-45B807E4DE36}" srcOrd="4" destOrd="0" presId="urn:microsoft.com/office/officeart/2005/8/layout/process2"/>
    <dgm:cxn modelId="{85B77AF8-AC55-484C-9A97-D332D42CBCF6}" type="presParOf" srcId="{86F44951-697F-4B4C-9B44-62307895CC49}" destId="{3BAC0934-7CC4-4884-A529-4F3D006F7E3F}" srcOrd="5" destOrd="0" presId="urn:microsoft.com/office/officeart/2005/8/layout/process2"/>
    <dgm:cxn modelId="{E3198878-5BA7-4C99-BA58-E029DF8C93E0}" type="presParOf" srcId="{3BAC0934-7CC4-4884-A529-4F3D006F7E3F}" destId="{83D54FA9-832A-4D3B-8745-3174460457A9}" srcOrd="0" destOrd="0" presId="urn:microsoft.com/office/officeart/2005/8/layout/process2"/>
    <dgm:cxn modelId="{FE1545F9-47BA-489D-BD9B-E50DFD321716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 smtClean="0"/>
            <a:t>Résolution en translation de 3.41 </a:t>
          </a:r>
          <a:r>
            <a:rPr lang="fr-FR" noProof="0" dirty="0" err="1" smtClean="0"/>
            <a:t>μm</a:t>
          </a:r>
          <a:r>
            <a:rPr lang="fr-FR" noProof="0" dirty="0" smtClean="0"/>
            <a:t> et en rotation de 14.3 </a:t>
          </a:r>
          <a:r>
            <a:rPr lang="fr-FR" noProof="0" dirty="0" err="1" smtClean="0"/>
            <a:t>μrad</a:t>
          </a:r>
          <a:r>
            <a:rPr lang="fr-FR" noProof="0" dirty="0" smtClean="0"/>
            <a:t>.</a:t>
          </a:r>
          <a:endParaRPr lang="fr-FR" noProof="0" dirty="0"/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Mire déclinable à plusieurs 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</a:t>
          </a:r>
          <a:r>
            <a:rPr lang="fr-FR" noProof="0" dirty="0" smtClean="0"/>
            <a:t>continu</a:t>
          </a:r>
          <a:endParaRPr lang="fr-FR" noProof="0" dirty="0"/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 smtClean="0"/>
            <a:t>Résolution en translation de 3.41 </a:t>
          </a:r>
          <a:r>
            <a:rPr lang="fr-FR" noProof="0" dirty="0" err="1" smtClean="0"/>
            <a:t>μm</a:t>
          </a:r>
          <a:r>
            <a:rPr lang="fr-FR" noProof="0" dirty="0" smtClean="0"/>
            <a:t> et en rotation de 14.3 </a:t>
          </a:r>
          <a:r>
            <a:rPr lang="fr-FR" noProof="0" dirty="0" err="1" smtClean="0"/>
            <a:t>μrad</a:t>
          </a:r>
          <a:r>
            <a:rPr lang="fr-FR" noProof="0" dirty="0" smtClean="0"/>
            <a:t>.</a:t>
          </a:r>
          <a:endParaRPr lang="fr-FR" noProof="0" dirty="0"/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Mire déclinable à plusieurs 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</a:t>
          </a:r>
          <a:r>
            <a:rPr lang="fr-FR" noProof="0" dirty="0" smtClean="0"/>
            <a:t>résolu et grande plage</a:t>
          </a:r>
          <a:endParaRPr lang="fr-FR" noProof="0" dirty="0"/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</a:t>
          </a:r>
          <a:r>
            <a:rPr lang="fr-FR" sz="1500" kern="1200" noProof="0" dirty="0" smtClean="0"/>
            <a:t>continu</a:t>
          </a:r>
          <a:endParaRPr lang="fr-FR" sz="1500" kern="1200" noProof="0" dirty="0"/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</a:t>
          </a:r>
          <a:r>
            <a:rPr lang="fr-FR" sz="1700" kern="1200" noProof="0" dirty="0" smtClean="0"/>
            <a:t>continu</a:t>
          </a:r>
          <a:endParaRPr lang="fr-FR" sz="1700" kern="1200" noProof="0" dirty="0"/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 smtClean="0"/>
            <a:t>Mire déclinable à plusieurs échelles</a:t>
          </a:r>
          <a:endParaRPr lang="fr-FR" sz="1700" kern="1200" noProof="0" dirty="0"/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 smtClean="0"/>
            <a:t>Résolution en translation de 3.41 </a:t>
          </a:r>
          <a:r>
            <a:rPr lang="fr-FR" sz="1700" kern="1200" noProof="0" dirty="0" err="1" smtClean="0"/>
            <a:t>μm</a:t>
          </a:r>
          <a:r>
            <a:rPr lang="fr-FR" sz="1700" kern="1200" noProof="0" dirty="0" smtClean="0"/>
            <a:t> et en rotation de 14.3 </a:t>
          </a:r>
          <a:r>
            <a:rPr lang="fr-FR" sz="1700" kern="1200" noProof="0" dirty="0" err="1" smtClean="0"/>
            <a:t>μrad</a:t>
          </a:r>
          <a:r>
            <a:rPr lang="fr-FR" sz="1700" kern="1200" noProof="0" dirty="0" smtClean="0"/>
            <a:t>.</a:t>
          </a:r>
          <a:endParaRPr lang="fr-FR" sz="1700" kern="1200" noProof="0" dirty="0"/>
        </a:p>
      </dsp:txBody>
      <dsp:txXfrm>
        <a:off x="732906" y="3499975"/>
        <a:ext cx="3025648" cy="7270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</a:t>
          </a:r>
          <a:r>
            <a:rPr lang="fr-FR" sz="1500" kern="1200" noProof="0" dirty="0" smtClean="0"/>
            <a:t>continu</a:t>
          </a:r>
          <a:endParaRPr lang="fr-FR" sz="1500" kern="1200" noProof="0" dirty="0"/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</a:t>
          </a:r>
          <a:r>
            <a:rPr lang="fr-FR" sz="1700" kern="1200" noProof="0" dirty="0" smtClean="0"/>
            <a:t>continu</a:t>
          </a:r>
          <a:endParaRPr lang="fr-FR" sz="1700" kern="1200" noProof="0" dirty="0"/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 smtClean="0"/>
            <a:t>Mire déclinable à plusieurs échelles</a:t>
          </a:r>
          <a:endParaRPr lang="fr-FR" sz="1700" kern="1200" noProof="0" dirty="0"/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 smtClean="0"/>
            <a:t>Résolution en translation de 3.41 </a:t>
          </a:r>
          <a:r>
            <a:rPr lang="fr-FR" sz="1700" kern="1200" noProof="0" dirty="0" err="1" smtClean="0"/>
            <a:t>μm</a:t>
          </a:r>
          <a:r>
            <a:rPr lang="fr-FR" sz="1700" kern="1200" noProof="0" dirty="0" smtClean="0"/>
            <a:t> et en rotation de 14.3 </a:t>
          </a:r>
          <a:r>
            <a:rPr lang="fr-FR" sz="1700" kern="1200" noProof="0" dirty="0" err="1" smtClean="0"/>
            <a:t>μrad</a:t>
          </a:r>
          <a:r>
            <a:rPr lang="fr-FR" sz="1700" kern="1200" noProof="0" dirty="0" smtClean="0"/>
            <a:t>.</a:t>
          </a:r>
          <a:endParaRPr lang="fr-FR" sz="1700" kern="1200" noProof="0" dirty="0"/>
        </a:p>
      </dsp:txBody>
      <dsp:txXfrm>
        <a:off x="732906" y="3499975"/>
        <a:ext cx="3025648" cy="7270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</a:t>
          </a:r>
          <a:r>
            <a:rPr lang="fr-FR" sz="1800" kern="1200" noProof="0" dirty="0" smtClean="0"/>
            <a:t>résolu et grande plage</a:t>
          </a:r>
          <a:endParaRPr lang="fr-FR" sz="1800" kern="1200" noProof="0" dirty="0"/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 pas </a:t>
            </a:r>
            <a:r>
              <a:rPr lang="en-US" dirty="0" err="1" smtClean="0"/>
              <a:t>oublier</a:t>
            </a:r>
            <a:r>
              <a:rPr lang="en-US" dirty="0" smtClean="0"/>
              <a:t> de dire </a:t>
            </a:r>
            <a:r>
              <a:rPr lang="en-US" dirty="0" err="1" smtClean="0"/>
              <a:t>qu’on</a:t>
            </a:r>
            <a:r>
              <a:rPr lang="en-US" dirty="0" smtClean="0"/>
              <a:t> a </a:t>
            </a:r>
            <a:r>
              <a:rPr lang="en-US" dirty="0" err="1" smtClean="0"/>
              <a:t>bien</a:t>
            </a:r>
            <a:r>
              <a:rPr lang="en-US" dirty="0" smtClean="0"/>
              <a:t> le </a:t>
            </a:r>
            <a:r>
              <a:rPr lang="en-US" dirty="0" err="1" smtClean="0"/>
              <a:t>détrompeur</a:t>
            </a:r>
            <a:r>
              <a:rPr lang="en-US" dirty="0" smtClean="0"/>
              <a:t> </a:t>
            </a:r>
            <a:r>
              <a:rPr lang="en-US" dirty="0" err="1" smtClean="0"/>
              <a:t>d’angle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reflexion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787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srgbClr val="FF0000"/>
                </a:solidFill>
              </a:rPr>
              <a:t>Bien faire le </a:t>
            </a:r>
            <a:r>
              <a:rPr lang="fr-FR" dirty="0" err="1" smtClean="0">
                <a:solidFill>
                  <a:srgbClr val="FF0000"/>
                </a:solidFill>
              </a:rPr>
              <a:t>distingo</a:t>
            </a:r>
            <a:r>
              <a:rPr lang="fr-FR" dirty="0" smtClean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r>
              <a:rPr lang="fr-FR" dirty="0" smtClean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 smtClean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 smtClean="0"/>
              <a:t>Résultats</a:t>
            </a:r>
          </a:p>
          <a:p>
            <a:pPr marL="342900" indent="-342900">
              <a:buAutoNum type="arabicParenR"/>
            </a:pPr>
            <a:r>
              <a:rPr lang="fr-FR" dirty="0" smtClean="0"/>
              <a:t>Problématique distance de reconstruction </a:t>
            </a:r>
            <a:r>
              <a:rPr lang="fr-FR" dirty="0" smtClean="0">
                <a:sym typeface="Wingdings" panose="05000000000000000000" pitchFamily="2" charset="2"/>
              </a:rPr>
              <a:t> Stéphane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01/10/2021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01/10/2021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3.png"/><Relationship Id="rId28" Type="http://schemas.openxmlformats.org/officeDocument/2006/relationships/image" Target="../media/image42.png"/><Relationship Id="rId31" Type="http://schemas.openxmlformats.org/officeDocument/2006/relationships/image" Target="../media/image40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6.png"/><Relationship Id="rId5" Type="http://schemas.openxmlformats.org/officeDocument/2006/relationships/image" Target="../media/image441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5" Type="http://schemas.openxmlformats.org/officeDocument/2006/relationships/image" Target="../media/image61.png"/><Relationship Id="rId5" Type="http://schemas.openxmlformats.org/officeDocument/2006/relationships/image" Target="../media/image590.png"/><Relationship Id="rId19" Type="http://schemas.openxmlformats.org/officeDocument/2006/relationships/image" Target="../media/image62.png"/><Relationship Id="rId4" Type="http://schemas.openxmlformats.org/officeDocument/2006/relationships/image" Target="../media/image53.png"/><Relationship Id="rId22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5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3_performances\(FIG13b)comparison_6Dof_angles.png" TargetMode="External"/><Relationship Id="rId11" Type="http://schemas.openxmlformats.org/officeDocument/2006/relationships/image" Target="../media/image86.png"/><Relationship Id="rId5" Type="http://schemas.openxmlformats.org/officeDocument/2006/relationships/image" Target="file:///G:\Utilisateurs\antoine.andre\Documents\webDev\PhD_defense\figures\part_3_performances\(FIG13a)comparison_6Dof_translations.png" TargetMode="Externa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72.png"/><Relationship Id="rId2" Type="http://schemas.openxmlformats.org/officeDocument/2006/relationships/video" Target="file:///D:\webDev\PhD_defense\videos\part_4_applications\robot_oscar_icra.mp4" TargetMode="External"/><Relationship Id="rId16" Type="http://schemas.microsoft.com/office/2007/relationships/diagramDrawing" Target="../diagrams/drawing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8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2" Type="http://schemas.openxmlformats.org/officeDocument/2006/relationships/notesSlide" Target="../notesSlides/notesSlide29.xml"/><Relationship Id="rId16" Type="http://schemas.openxmlformats.org/officeDocument/2006/relationships/image" Target="file:///D:\webDev\PhD_defense\figures\part_4_applications\triskele_bot_Benjamin_schem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5" Type="http://schemas.openxmlformats.org/officeDocument/2006/relationships/image" Target="file:///G:\Utilisateurs\antoine.andre\Documents\webDev\PhD_defense\figures\part_4_applications\setup_expe_triskele.png" TargetMode="External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puce_fluidique.PNG" TargetMode="External"/><Relationship Id="rId3" Type="http://schemas.openxmlformats.org/officeDocument/2006/relationships/image" Target="file:///D:\webDev\PhD_defense\figures\part_1_intro\HXP50-MECA__1_800w.jpg" TargetMode="External"/><Relationship Id="rId7" Type="http://schemas.openxmlformats.org/officeDocument/2006/relationships/image" Target="file:///D:\webDev\PhD_defense\figures\part_1_intro\brahim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7.xml"/><Relationship Id="rId11" Type="http://schemas.openxmlformats.org/officeDocument/2006/relationships/image" Target="../media/image10.jpeg"/><Relationship Id="rId5" Type="http://schemas.openxmlformats.org/officeDocument/2006/relationships/image" Target="../media/image78.png"/><Relationship Id="rId10" Type="http://schemas.microsoft.com/office/2007/relationships/diagramDrawing" Target="../diagrams/drawing6.xml"/><Relationship Id="rId4" Type="http://schemas.openxmlformats.org/officeDocument/2006/relationships/notesSlide" Target="../notesSlides/notesSlide30.xml"/><Relationship Id="rId9" Type="http://schemas.openxmlformats.org/officeDocument/2006/relationships/diagramColors" Target="../diagrams/colors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7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9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7.xml"/><Relationship Id="rId4" Type="http://schemas.openxmlformats.org/officeDocument/2006/relationships/notesSlide" Target="../notesSlides/notesSlide31.xml"/><Relationship Id="rId9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4.jpeg"/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6" Type="http://schemas.openxmlformats.org/officeDocument/2006/relationships/image" Target="file:///G:\Utilisateurs\antoine.andre\Documents\webDev\PhD_defense\figures\conclu\people_above.jpg" TargetMode="External"/><Relationship Id="rId20" Type="http://schemas.openxmlformats.org/officeDocument/2006/relationships/image" Target="file:///D:\webDev\PhD_defense\figures\conclu\megarena_simple_conclu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5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3.png"/><Relationship Id="rId19" Type="http://schemas.openxmlformats.org/officeDocument/2006/relationships/image" Target="../media/image99.png"/><Relationship Id="rId4" Type="http://schemas.openxmlformats.org/officeDocument/2006/relationships/image" Target="../media/image10.jpeg"/><Relationship Id="rId9" Type="http://schemas.openxmlformats.org/officeDocument/2006/relationships/image" Target="../media/image92.png"/><Relationship Id="rId14" Type="http://schemas.openxmlformats.org/officeDocument/2006/relationships/image" Target="file:///G:\Utilisateurs\antoine.andre\Documents\webDev\PhD_defense\figures\conclu\earth_img.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10" Type="http://schemas.openxmlformats.org/officeDocument/2006/relationships/image" Target="file:///D:\webDev\PhD_defense\figures\part_5_perspectives\holo_10x_zoom.PNG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jpg"/><Relationship Id="rId18" Type="http://schemas.openxmlformats.org/officeDocument/2006/relationships/image" Target="../media/image107.png"/><Relationship Id="rId26" Type="http://schemas.openxmlformats.org/officeDocument/2006/relationships/image" Target="../media/image115.jpg"/><Relationship Id="rId39" Type="http://schemas.openxmlformats.org/officeDocument/2006/relationships/image" Target="../media/image128.jpg"/><Relationship Id="rId21" Type="http://schemas.openxmlformats.org/officeDocument/2006/relationships/image" Target="../media/image110.jpg"/><Relationship Id="rId34" Type="http://schemas.openxmlformats.org/officeDocument/2006/relationships/image" Target="../media/image123.jpg"/><Relationship Id="rId42" Type="http://schemas.openxmlformats.org/officeDocument/2006/relationships/image" Target="../media/image131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05.jpeg"/><Relationship Id="rId29" Type="http://schemas.openxmlformats.org/officeDocument/2006/relationships/image" Target="../media/image1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g"/><Relationship Id="rId11" Type="http://schemas.openxmlformats.org/officeDocument/2006/relationships/image" Target="../media/image100.jpg"/><Relationship Id="rId24" Type="http://schemas.openxmlformats.org/officeDocument/2006/relationships/image" Target="../media/image113.jpg"/><Relationship Id="rId32" Type="http://schemas.openxmlformats.org/officeDocument/2006/relationships/image" Target="../media/image121.jpg"/><Relationship Id="rId37" Type="http://schemas.openxmlformats.org/officeDocument/2006/relationships/image" Target="../media/image126.jpg"/><Relationship Id="rId40" Type="http://schemas.openxmlformats.org/officeDocument/2006/relationships/image" Target="../media/image129.png"/><Relationship Id="rId45" Type="http://schemas.openxmlformats.org/officeDocument/2006/relationships/image" Target="../media/image134.jpg"/><Relationship Id="rId5" Type="http://schemas.openxmlformats.org/officeDocument/2006/relationships/image" Target="../media/image13.jpeg"/><Relationship Id="rId15" Type="http://schemas.openxmlformats.org/officeDocument/2006/relationships/image" Target="../media/image104.jpg"/><Relationship Id="rId23" Type="http://schemas.openxmlformats.org/officeDocument/2006/relationships/image" Target="../media/image112.jpg"/><Relationship Id="rId28" Type="http://schemas.openxmlformats.org/officeDocument/2006/relationships/image" Target="../media/image117.jpg"/><Relationship Id="rId36" Type="http://schemas.openxmlformats.org/officeDocument/2006/relationships/image" Target="../media/image125.jpg"/><Relationship Id="rId10" Type="http://schemas.openxmlformats.org/officeDocument/2006/relationships/image" Target="../media/image99.jpg"/><Relationship Id="rId19" Type="http://schemas.openxmlformats.org/officeDocument/2006/relationships/image" Target="../media/image108.jpg"/><Relationship Id="rId31" Type="http://schemas.openxmlformats.org/officeDocument/2006/relationships/image" Target="../media/image120.jpg"/><Relationship Id="rId44" Type="http://schemas.openxmlformats.org/officeDocument/2006/relationships/image" Target="../media/image133.jpg"/><Relationship Id="rId4" Type="http://schemas.openxmlformats.org/officeDocument/2006/relationships/image" Target="../media/image11.png"/><Relationship Id="rId9" Type="http://schemas.openxmlformats.org/officeDocument/2006/relationships/image" Target="../media/image98.jpg"/><Relationship Id="rId14" Type="http://schemas.openxmlformats.org/officeDocument/2006/relationships/image" Target="../media/image103.jpg"/><Relationship Id="rId22" Type="http://schemas.openxmlformats.org/officeDocument/2006/relationships/image" Target="../media/image111.jpg"/><Relationship Id="rId27" Type="http://schemas.openxmlformats.org/officeDocument/2006/relationships/image" Target="../media/image116.png"/><Relationship Id="rId30" Type="http://schemas.openxmlformats.org/officeDocument/2006/relationships/image" Target="../media/image119.jpg"/><Relationship Id="rId35" Type="http://schemas.openxmlformats.org/officeDocument/2006/relationships/image" Target="../media/image124.jpg"/><Relationship Id="rId43" Type="http://schemas.openxmlformats.org/officeDocument/2006/relationships/image" Target="../media/image132.jpg"/><Relationship Id="rId8" Type="http://schemas.openxmlformats.org/officeDocument/2006/relationships/image" Target="../media/image97.jpg"/><Relationship Id="rId3" Type="http://schemas.openxmlformats.org/officeDocument/2006/relationships/image" Target="../media/image10.jpeg"/><Relationship Id="rId12" Type="http://schemas.openxmlformats.org/officeDocument/2006/relationships/image" Target="../media/image101.jpg"/><Relationship Id="rId17" Type="http://schemas.openxmlformats.org/officeDocument/2006/relationships/image" Target="../media/image106.jpg"/><Relationship Id="rId25" Type="http://schemas.openxmlformats.org/officeDocument/2006/relationships/image" Target="../media/image114.jpg"/><Relationship Id="rId33" Type="http://schemas.openxmlformats.org/officeDocument/2006/relationships/image" Target="../media/image122.jpg"/><Relationship Id="rId38" Type="http://schemas.openxmlformats.org/officeDocument/2006/relationships/image" Target="../media/image127.jpg"/><Relationship Id="rId46" Type="http://schemas.openxmlformats.org/officeDocument/2006/relationships/image" Target="../media/image135.jpg"/><Relationship Id="rId20" Type="http://schemas.openxmlformats.org/officeDocument/2006/relationships/image" Target="../media/image109.jpg"/><Relationship Id="rId41" Type="http://schemas.openxmlformats.org/officeDocument/2006/relationships/image" Target="../media/image13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136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3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13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13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4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10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9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=""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=""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=""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=""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=""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=""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=""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=""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=""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=""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7855" y="45639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Virer</a:t>
            </a:r>
            <a:r>
              <a:rPr lang="en-US" dirty="0" smtClean="0">
                <a:solidFill>
                  <a:srgbClr val="FF0000"/>
                </a:solidFill>
              </a:rPr>
              <a:t> les axes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493" y="4088327"/>
                <a:ext cx="1415323" cy="1248547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493" y="4088327"/>
                <a:ext cx="1470210" cy="124854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9990825" y="4527934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9A75FA9E-BA2E-4B90-AB6F-6928AAF46752}"/>
              </a:ext>
            </a:extLst>
          </p:cNvPr>
          <p:cNvSpPr txBox="1"/>
          <p:nvPr/>
        </p:nvSpPr>
        <p:spPr>
          <a:xfrm>
            <a:off x="675044" y="5123660"/>
            <a:ext cx="30074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fr-FR"/>
              <a:t>6 informations indépendantes</a:t>
            </a:r>
          </a:p>
        </p:txBody>
      </p: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499435" y="5051152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Arrow 1"/>
          <p:cNvSpPr/>
          <p:nvPr/>
        </p:nvSpPr>
        <p:spPr>
          <a:xfrm>
            <a:off x="4201983" y="5123660"/>
            <a:ext cx="831273" cy="411752"/>
          </a:xfrm>
          <a:prstGeom prst="rightArrow">
            <a:avLst/>
          </a:prstGeom>
          <a:noFill/>
          <a:ln w="3810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663363" y="5131483"/>
            <a:ext cx="549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Peut-on utiliser ces </a:t>
            </a:r>
            <a:r>
              <a:rPr lang="fr-FR" b="1" dirty="0" smtClean="0"/>
              <a:t>6 informations </a:t>
            </a:r>
            <a:r>
              <a:rPr lang="fr-FR" dirty="0" smtClean="0"/>
              <a:t>pour mesurer </a:t>
            </a:r>
            <a:r>
              <a:rPr lang="fr-FR" b="1" dirty="0" smtClean="0"/>
              <a:t>6 DDL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5" name="Rounded Rectangle 44"/>
          <p:cNvSpPr/>
          <p:nvPr/>
        </p:nvSpPr>
        <p:spPr>
          <a:xfrm>
            <a:off x="5275682" y="5065003"/>
            <a:ext cx="6272060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=""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</a:t>
              </a:r>
              <a:r>
                <a:rPr lang="fr-FR" b="1" dirty="0" smtClean="0"/>
                <a:t>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=""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=""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1727785" y="4228106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 smtClean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 smtClean="0"/>
                    <a:t> ?</a:t>
                  </a:r>
                  <a:endParaRPr lang="fr-FR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28197" y="4345566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475" t="-4717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535674" y="4317405"/>
            <a:ext cx="7572088" cy="2196297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1188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6494" y="3700287"/>
            <a:ext cx="3400260" cy="588528"/>
            <a:chOff x="406494" y="3700287"/>
            <a:chExt cx="3400260" cy="5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4 équations, 3 inconnues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 smtClean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 smtClean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/>
            <p:cNvSpPr/>
            <p:nvPr/>
          </p:nvSpPr>
          <p:spPr>
            <a:xfrm>
              <a:off x="406494" y="3700287"/>
              <a:ext cx="3400259" cy="588528"/>
            </a:xfrm>
            <a:prstGeom prst="roundRect">
              <a:avLst>
                <a:gd name="adj" fmla="val 1075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59797" y="4519135"/>
            <a:ext cx="4788163" cy="1743120"/>
            <a:chOff x="259797" y="4519135"/>
            <a:chExt cx="4788163" cy="1743120"/>
          </a:xfrm>
        </p:grpSpPr>
        <p:grpSp>
          <p:nvGrpSpPr>
            <p:cNvPr id="64" name="Groupe 17">
              <a:extLst>
                <a:ext uri="{FF2B5EF4-FFF2-40B4-BE49-F238E27FC236}">
                  <a16:creationId xmlns="" xmlns:a16="http://schemas.microsoft.com/office/drawing/2014/main" id="{09540AC4-6F13-4D31-9AD3-D63B9DE0BED4}"/>
                </a:ext>
              </a:extLst>
            </p:cNvPr>
            <p:cNvGrpSpPr/>
            <p:nvPr/>
          </p:nvGrpSpPr>
          <p:grpSpPr>
            <a:xfrm>
              <a:off x="406494" y="4724163"/>
              <a:ext cx="4641466" cy="1273628"/>
              <a:chOff x="7798351" y="2683938"/>
              <a:chExt cx="4641466" cy="12736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ZoneTexte 14">
                    <a:extLst>
                      <a:ext uri="{FF2B5EF4-FFF2-40B4-BE49-F238E27FC236}">
                        <a16:creationId xmlns="" xmlns:a16="http://schemas.microsoft.com/office/drawing/2014/main" id="{87465236-EA0B-456F-8156-1E1FA5FF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ZoneTexte 59">
                    <a:extLst>
                      <a:ext uri="{FF2B5EF4-FFF2-40B4-BE49-F238E27FC236}">
                        <a16:creationId xmlns="" xmlns:a16="http://schemas.microsoft.com/office/drawing/2014/main" id="{F9653F8E-58FA-41B1-B216-72AD49CF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))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ZoneTexte 16">
                    <a:extLst>
                      <a:ext uri="{FF2B5EF4-FFF2-40B4-BE49-F238E27FC236}">
                        <a16:creationId xmlns="" xmlns:a16="http://schemas.microsoft.com/office/drawing/2014/main" id="{B57CCB06-7961-4BB3-BFBE-3A533C11FD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3" name="Rounded Rectangle 82"/>
            <p:cNvSpPr/>
            <p:nvPr/>
          </p:nvSpPr>
          <p:spPr>
            <a:xfrm>
              <a:off x="259797" y="4519135"/>
              <a:ext cx="4788163" cy="1743120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6018" t="27803" r="4141"/>
          <a:stretch/>
        </p:blipFill>
        <p:spPr>
          <a:xfrm>
            <a:off x="12700" y="834169"/>
            <a:ext cx="5575300" cy="56616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792474" y="4068507"/>
            <a:ext cx="100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foreground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Imagette</a:t>
              </a:r>
              <a:r>
                <a:rPr lang="fr-FR" dirty="0" smtClean="0"/>
                <a:t> des points de la mire</a:t>
              </a:r>
            </a:p>
            <a:p>
              <a:r>
                <a:rPr lang="fr-FR" dirty="0" smtClean="0"/>
                <a:t>Robustesse avec redondance de l’information codante</a:t>
              </a:r>
              <a:endParaRPr lang="fr-FR" dirty="0"/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845378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847194" y="749548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" y="777273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126247" y="44318"/>
            <a:ext cx="5746251" cy="57462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431195" y="-746152"/>
            <a:ext cx="4890108" cy="5378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19999" y="1616520"/>
            <a:ext cx="4131461" cy="2423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rved Up Arrow 3"/>
          <p:cNvSpPr/>
          <p:nvPr/>
        </p:nvSpPr>
        <p:spPr>
          <a:xfrm>
            <a:off x="9275583" y="4110505"/>
            <a:ext cx="1248833" cy="376767"/>
          </a:xfrm>
          <a:prstGeom prst="curvedUp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1133" y="4718975"/>
            <a:ext cx="3657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Baisse de résolution d’un facteur 100</a:t>
            </a:r>
          </a:p>
          <a:p>
            <a:pPr algn="ctr"/>
            <a:r>
              <a:rPr lang="fr-FR" dirty="0" smtClean="0"/>
              <a:t>Mais</a:t>
            </a:r>
            <a:br>
              <a:rPr lang="fr-FR" dirty="0" smtClean="0"/>
            </a:br>
            <a:r>
              <a:rPr lang="fr-FR" dirty="0" smtClean="0"/>
              <a:t>Mesure de pose toujours valide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2600" y="4588206"/>
            <a:ext cx="3662199" cy="1125921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5393"/>
                </a:solidFill>
              </a:rPr>
              <a:t>Générations </a:t>
            </a:r>
            <a:r>
              <a:rPr lang="fr-FR" b="1" dirty="0">
                <a:solidFill>
                  <a:srgbClr val="005393"/>
                </a:solidFill>
              </a:rPr>
              <a:t>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Fichiers de fabrication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C++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Python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Matlab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319697" cy="2492312"/>
            <a:chOff x="-580733" y="1052215"/>
            <a:chExt cx="12715662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671297" y="1961898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Tests </a:t>
              </a:r>
              <a:r>
                <a:rPr lang="en-US" dirty="0" err="1" smtClean="0">
                  <a:solidFill>
                    <a:schemeClr val="tx1"/>
                  </a:solidFill>
                </a:rPr>
                <a:t>unitaires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350365"/>
              <a:ext cx="5016651" cy="1194162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endCxn id="70" idx="0"/>
            </p:cNvCxnSpPr>
            <p:nvPr/>
          </p:nvCxnSpPr>
          <p:spPr>
            <a:xfrm>
              <a:off x="4212351" y="1259822"/>
              <a:ext cx="5190762" cy="70207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Génération</a:t>
            </a:r>
            <a:r>
              <a:rPr lang="en-US" dirty="0" smtClean="0">
                <a:solidFill>
                  <a:schemeClr val="tx1"/>
                </a:solidFill>
              </a:rPr>
              <a:t> sur smartphone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</a:t>
            </a:r>
            <a:r>
              <a:rPr lang="fr-FR" sz="2800" b="1" dirty="0" smtClean="0">
                <a:solidFill>
                  <a:srgbClr val="005393"/>
                </a:solidFill>
              </a:rPr>
              <a:t>continus (1/2)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</a:t>
            </a:r>
            <a:r>
              <a:rPr lang="fr-FR" sz="2800" b="1" dirty="0" smtClean="0">
                <a:solidFill>
                  <a:srgbClr val="005393"/>
                </a:solidFill>
              </a:rPr>
              <a:t>continus (1/2)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837850"/>
              </p:ext>
            </p:extLst>
          </p:nvPr>
        </p:nvGraphicFramePr>
        <p:xfrm>
          <a:off x="7508685" y="1994160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4900" y="718126"/>
            <a:ext cx="1505131" cy="172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Zoom de la mire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link="rId3"/>
          <a:srcRect l="20033" r="16733"/>
          <a:stretch/>
        </p:blipFill>
        <p:spPr>
          <a:xfrm>
            <a:off x="1244112" y="4406657"/>
            <a:ext cx="1833242" cy="217433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80000" y="720000"/>
            <a:ext cx="3816000" cy="5760000"/>
          </a:xfrm>
          <a:prstGeom prst="roundRect">
            <a:avLst>
              <a:gd name="adj" fmla="val 5196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243473" y="836870"/>
            <a:ext cx="16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Microrobotique</a:t>
            </a:r>
            <a:endParaRPr lang="fr-FR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401891" y="842513"/>
            <a:ext cx="136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Applications</a:t>
            </a:r>
            <a:endParaRPr lang="fr-FR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286820" y="836870"/>
            <a:ext cx="351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Apports</a:t>
            </a:r>
            <a:r>
              <a:rPr lang="en-US" b="1" dirty="0" smtClean="0"/>
              <a:t> de la vision par </a:t>
            </a:r>
            <a:r>
              <a:rPr lang="en-US" b="1" dirty="0" err="1" smtClean="0"/>
              <a:t>ordinateur</a:t>
            </a:r>
            <a:endParaRPr lang="fr-FR" b="1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76685" y="1619150"/>
            <a:ext cx="2658088" cy="24271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5458" y="1270220"/>
            <a:ext cx="133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Microrobots</a:t>
            </a:r>
            <a:endParaRPr lang="fr-FR" dirty="0"/>
          </a:p>
        </p:txBody>
      </p:sp>
      <p:sp>
        <p:nvSpPr>
          <p:cNvPr id="51" name="TextBox 50"/>
          <p:cNvSpPr txBox="1"/>
          <p:nvPr/>
        </p:nvSpPr>
        <p:spPr>
          <a:xfrm>
            <a:off x="245775" y="4095756"/>
            <a:ext cx="20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Robots de </a:t>
            </a:r>
            <a:r>
              <a:rPr lang="en-US" dirty="0" err="1" smtClean="0"/>
              <a:t>précision</a:t>
            </a:r>
            <a:endParaRPr lang="fr-FR" dirty="0"/>
          </a:p>
        </p:txBody>
      </p:sp>
      <p:sp>
        <p:nvSpPr>
          <p:cNvPr id="52" name="Rounded Rectangle 51"/>
          <p:cNvSpPr/>
          <p:nvPr/>
        </p:nvSpPr>
        <p:spPr>
          <a:xfrm>
            <a:off x="4176000" y="720000"/>
            <a:ext cx="3816000" cy="5760000"/>
          </a:xfrm>
          <a:prstGeom prst="roundRect">
            <a:avLst>
              <a:gd name="adj" fmla="val 5196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ounded Rectangle 55"/>
          <p:cNvSpPr/>
          <p:nvPr/>
        </p:nvSpPr>
        <p:spPr>
          <a:xfrm>
            <a:off x="8136000" y="720000"/>
            <a:ext cx="3816000" cy="5760000"/>
          </a:xfrm>
          <a:prstGeom prst="roundRect">
            <a:avLst>
              <a:gd name="adj" fmla="val 5196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6"/>
          <a:srcRect r="51396"/>
          <a:stretch/>
        </p:blipFill>
        <p:spPr>
          <a:xfrm>
            <a:off x="4595725" y="4686188"/>
            <a:ext cx="2868732" cy="17487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4993025" y="1187121"/>
            <a:ext cx="2181949" cy="18628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link="rId8"/>
          <a:srcRect l="18580" r="26076"/>
          <a:stretch/>
        </p:blipFill>
        <p:spPr>
          <a:xfrm>
            <a:off x="4589844" y="3120884"/>
            <a:ext cx="2871772" cy="148467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8411712" y="1454886"/>
            <a:ext cx="3310118" cy="1595125"/>
          </a:xfrm>
          <a:prstGeom prst="roundRect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Multi-DDL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8405844" y="3132103"/>
            <a:ext cx="3310118" cy="1595125"/>
          </a:xfrm>
          <a:prstGeom prst="roundRect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Sans contact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8411712" y="4809321"/>
            <a:ext cx="3310118" cy="1595125"/>
          </a:xfrm>
          <a:prstGeom prst="roundRect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Polyvalente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Mesures simultanées force </a:t>
            </a:r>
            <a:r>
              <a:rPr lang="fr-FR" sz="2800" b="1" dirty="0">
                <a:solidFill>
                  <a:srgbClr val="005393"/>
                </a:solidFill>
              </a:rPr>
              <a:t>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50 </a:t>
            </a:r>
            <a:r>
              <a:rPr lang="el-GR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23593" y="1331781"/>
            <a:ext cx="4119015" cy="17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smtClean="0"/>
              <a:t>on Automation </a:t>
            </a:r>
            <a:r>
              <a:rPr lang="en-US" sz="1200" i="1" dirty="0"/>
              <a:t>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730338" y="152423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785009" y="1979731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1 période</a:t>
            </a:r>
            <a:endParaRPr lang="fr-FR" b="1" dirty="0"/>
          </a:p>
        </p:txBody>
      </p:sp>
      <p:sp>
        <p:nvSpPr>
          <p:cNvPr id="94" name="Hexagon 93"/>
          <p:cNvSpPr/>
          <p:nvPr/>
        </p:nvSpPr>
        <p:spPr>
          <a:xfrm>
            <a:off x="305883" y="736365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/>
          <p:cNvSpPr txBox="1"/>
          <p:nvPr/>
        </p:nvSpPr>
        <p:spPr>
          <a:xfrm>
            <a:off x="360554" y="1191862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Mesure limitée à 3 DDL</a:t>
            </a:r>
            <a:endParaRPr lang="fr-FR" b="1" dirty="0"/>
          </a:p>
        </p:txBody>
      </p:sp>
      <p:pic>
        <p:nvPicPr>
          <p:cNvPr id="98" name="Picture 97">
            <a:extLst>
              <a:ext uri="{FF2B5EF4-FFF2-40B4-BE49-F238E27FC236}">
                <a16:creationId xmlns=""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305883" y="233714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extBox 99"/>
          <p:cNvSpPr txBox="1"/>
          <p:nvPr/>
        </p:nvSpPr>
        <p:spPr>
          <a:xfrm>
            <a:off x="375575" y="2623159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Faible robustesse en microscopie</a:t>
            </a:r>
            <a:endParaRPr lang="fr-FR" b="1" dirty="0"/>
          </a:p>
        </p:txBody>
      </p:sp>
      <p:pic>
        <p:nvPicPr>
          <p:cNvPr id="103" name="Picture 102">
            <a:extLst>
              <a:ext uri="{FF2B5EF4-FFF2-40B4-BE49-F238E27FC236}">
                <a16:creationId xmlns=""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730338" y="315268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extBox 104"/>
          <p:cNvSpPr txBox="1"/>
          <p:nvPr/>
        </p:nvSpPr>
        <p:spPr>
          <a:xfrm>
            <a:off x="1800030" y="3490922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Difficultés applicatives à la </a:t>
            </a:r>
            <a:r>
              <a:rPr lang="fr-FR" sz="1600" b="1" dirty="0" err="1" smtClean="0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=""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=""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 smtClean="0"/>
                <a:t>microrobots</a:t>
              </a:r>
              <a:r>
                <a:rPr lang="fr-FR" dirty="0" smtClean="0"/>
                <a:t> continus</a:t>
              </a:r>
              <a:endParaRPr lang="fr-FR" dirty="0"/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=""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=""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=""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=""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=""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=""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=""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/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0587" y="3542990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Applications 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730338" y="655783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Mesure</a:t>
            </a:r>
            <a:r>
              <a:rPr lang="en-US" sz="2000" b="1" dirty="0" smtClean="0"/>
              <a:t>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151806" y="1158224"/>
            <a:ext cx="224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Plage</a:t>
            </a:r>
            <a:r>
              <a:rPr lang="en-US" sz="2000" b="1" dirty="0" smtClean="0"/>
              <a:t> de 10x10 cm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20260" y="3857904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Décodage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258 -0.291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-1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37604 0.177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7604 -0.1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-89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245 -0.058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282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=""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9853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=""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308911" y="94287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7716" y="1524979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Mesure 6DDL</a:t>
            </a:r>
            <a:endParaRPr lang="fr-FR" b="1" dirty="0"/>
          </a:p>
        </p:txBody>
      </p:sp>
      <p:sp>
        <p:nvSpPr>
          <p:cNvPr id="60" name="Hexagone 59">
            <a:extLst>
              <a:ext uri="{FF2B5EF4-FFF2-40B4-BE49-F238E27FC236}">
                <a16:creationId xmlns=""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720352" y="176289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2873" y="205518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</a:t>
            </a:r>
            <a:r>
              <a:rPr lang="fr-FR" b="1" dirty="0" smtClean="0"/>
              <a:t>mesure 10 cm x10 cm</a:t>
            </a:r>
            <a:endParaRPr lang="fr-FR" b="1" dirty="0"/>
          </a:p>
        </p:txBody>
      </p:sp>
      <p:sp>
        <p:nvSpPr>
          <p:cNvPr id="61" name="Hexagone 60">
            <a:extLst>
              <a:ext uri="{FF2B5EF4-FFF2-40B4-BE49-F238E27FC236}">
                <a16:creationId xmlns=""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308911" y="259589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1093" y="301468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Grande robustesse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=""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739073" y="34053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843345" y="3772925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Applications à la </a:t>
            </a:r>
            <a:r>
              <a:rPr lang="fr-FR" sz="1600" b="1" dirty="0" err="1" smtClean="0"/>
              <a:t>microrobotique</a:t>
            </a:r>
            <a:r>
              <a:rPr lang="fr-FR" sz="1600" b="1" dirty="0" smtClean="0"/>
              <a:t> variées</a:t>
            </a:r>
            <a:endParaRPr lang="fr-FR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/>
          <p:cNvGrpSpPr/>
          <p:nvPr/>
        </p:nvGrpSpPr>
        <p:grpSpPr>
          <a:xfrm>
            <a:off x="7759083" y="511357"/>
            <a:ext cx="4389750" cy="4763060"/>
            <a:chOff x="7759083" y="511357"/>
            <a:chExt cx="4389750" cy="4763060"/>
          </a:xfrm>
        </p:grpSpPr>
        <p:pic>
          <p:nvPicPr>
            <p:cNvPr id="25" name="Image 24">
              <a:extLst>
                <a:ext uri="{FF2B5EF4-FFF2-40B4-BE49-F238E27FC236}">
                  <a16:creationId xmlns=""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r:link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=""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 rot="11881417">
              <a:off x="10118092" y="3939615"/>
              <a:ext cx="1128368" cy="702301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>
              <a:off x="10979086" y="3360668"/>
              <a:ext cx="1128368" cy="702301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=""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=""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=""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=""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=""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8033093" y="3024354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/>
          <p:cNvPicPr>
            <a:picLocks noChangeAspect="1"/>
          </p:cNvPicPr>
          <p:nvPr/>
        </p:nvPicPr>
        <p:blipFill>
          <a:blip r:link="rId20"/>
          <a:stretch>
            <a:fillRect/>
          </a:stretch>
        </p:blipFill>
        <p:spPr>
          <a:xfrm>
            <a:off x="7787943" y="2997829"/>
            <a:ext cx="2325572" cy="23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11712" y="295606"/>
            <a:ext cx="2880000" cy="6085618"/>
            <a:chOff x="8411712" y="295606"/>
            <a:chExt cx="2880000" cy="6085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11712" y="295606"/>
              <a:ext cx="2880000" cy="288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8411712" y="3501224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70647" y="395563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Intensité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70647" y="3620700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Phase de </a:t>
              </a:r>
              <a:r>
                <a:rPr lang="fr-FR" sz="1400" dirty="0" smtClean="0"/>
                <a:t>l’onde après </a:t>
              </a:r>
              <a:r>
                <a:rPr lang="fr-FR" sz="1400" dirty="0"/>
                <a:t>reconstruction de l’hologramme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266830" y="2661870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9836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>
            <a:xfrm>
              <a:off x="9266830" y="5872429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41" t="-10000" r="-735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10"/>
          <a:srcRect r="5517"/>
          <a:stretch/>
        </p:blipFill>
        <p:spPr>
          <a:xfrm>
            <a:off x="3992563" y="1577432"/>
            <a:ext cx="3617277" cy="3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Comment augmenter cette plage ?</a:t>
              </a:r>
              <a:endParaRPr lang="fr-FR" b="1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Revues internationales à comité de lecture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Parus</a:t>
            </a:r>
            <a:endParaRPr lang="fr-FR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Soumis</a:t>
            </a:r>
            <a:endParaRPr lang="fr-FR" u="sng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Sensing</a:t>
            </a:r>
            <a:r>
              <a:rPr lang="fr-FR" sz="1400" b="1" dirty="0" smtClean="0"/>
              <a:t> one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over </a:t>
            </a:r>
            <a:r>
              <a:rPr lang="fr-FR" sz="1400" b="1" dirty="0" err="1" smtClean="0"/>
              <a:t>ten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centimeters</a:t>
            </a:r>
            <a:r>
              <a:rPr lang="fr-FR" sz="1400" b="1" dirty="0" smtClean="0"/>
              <a:t>: A </a:t>
            </a:r>
            <a:r>
              <a:rPr lang="fr-FR" sz="1400" b="1" dirty="0" err="1" smtClean="0"/>
              <a:t>microencoded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target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visual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in-plane</a:t>
            </a:r>
            <a:r>
              <a:rPr lang="fr-FR" sz="1400" b="1" dirty="0" smtClean="0"/>
              <a:t> position </a:t>
            </a:r>
            <a:r>
              <a:rPr lang="fr-FR" sz="1400" b="1" dirty="0" err="1" smtClean="0"/>
              <a:t>measurement</a:t>
            </a:r>
            <a:r>
              <a:rPr lang="fr-FR" sz="1400" dirty="0" smtClean="0"/>
              <a:t>. </a:t>
            </a:r>
            <a:r>
              <a:rPr lang="fr-FR" sz="1400" i="1" dirty="0" smtClean="0"/>
              <a:t>IEEE/ASME Transactions on </a:t>
            </a:r>
            <a:r>
              <a:rPr lang="fr-FR" sz="1400" i="1" dirty="0" err="1" smtClean="0"/>
              <a:t>Mechatronics</a:t>
            </a:r>
            <a:r>
              <a:rPr lang="fr-FR" sz="1400" dirty="0" smtClean="0"/>
              <a:t>, </a:t>
            </a:r>
            <a:r>
              <a:rPr lang="fr-FR" sz="1400" i="1" dirty="0" smtClean="0"/>
              <a:t>25</a:t>
            </a:r>
            <a:r>
              <a:rPr lang="fr-FR" sz="1400" dirty="0" smtClean="0"/>
              <a:t>(3), 1193-1201.</a:t>
            </a:r>
            <a:endParaRPr lang="fr-FR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 smtClean="0"/>
              <a:t>André, A. N., </a:t>
            </a:r>
            <a:r>
              <a:rPr lang="fr-FR" sz="1400" dirty="0" smtClean="0"/>
              <a:t>Sandoz, P., </a:t>
            </a:r>
            <a:r>
              <a:rPr lang="fr-FR" sz="1400" dirty="0" err="1" smtClean="0"/>
              <a:t>Mauzé</a:t>
            </a:r>
            <a:r>
              <a:rPr lang="fr-FR" sz="1400" dirty="0" smtClean="0"/>
              <a:t>, B., Jacquot, M., &amp; Laurent, G. J. (2020). </a:t>
            </a:r>
            <a:r>
              <a:rPr lang="fr-FR" sz="1400" b="1" dirty="0" err="1" smtClean="0"/>
              <a:t>Robust</a:t>
            </a:r>
            <a:r>
              <a:rPr lang="fr-FR" sz="1400" b="1" dirty="0" smtClean="0"/>
              <a:t> phase-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decoding</a:t>
            </a:r>
            <a:r>
              <a:rPr lang="fr-FR" sz="1400" b="1" dirty="0" smtClean="0"/>
              <a:t> for </a:t>
            </a:r>
            <a:r>
              <a:rPr lang="fr-FR" sz="1400" b="1" dirty="0" err="1" smtClean="0"/>
              <a:t>absolute</a:t>
            </a:r>
            <a:r>
              <a:rPr lang="fr-FR" sz="1400" b="1" dirty="0" smtClean="0"/>
              <a:t> (X, Y, Θ) </a:t>
            </a:r>
            <a:r>
              <a:rPr lang="fr-FR" sz="1400" b="1" dirty="0" err="1" smtClean="0"/>
              <a:t>positioning</a:t>
            </a:r>
            <a:r>
              <a:rPr lang="fr-FR" sz="1400" b="1" dirty="0" smtClean="0"/>
              <a:t> by vision</a:t>
            </a:r>
            <a:r>
              <a:rPr lang="fr-FR" sz="1400" dirty="0" smtClean="0"/>
              <a:t>. </a:t>
            </a:r>
            <a:r>
              <a:rPr lang="fr-FR" sz="1400" i="1" dirty="0" smtClean="0"/>
              <a:t>IEEE Transactions on Instrumentation and </a:t>
            </a:r>
            <a:r>
              <a:rPr lang="fr-FR" sz="1400" i="1" dirty="0" err="1" smtClean="0"/>
              <a:t>Measurement</a:t>
            </a:r>
            <a:r>
              <a:rPr lang="fr-FR" sz="1400" dirty="0" smtClean="0"/>
              <a:t>, </a:t>
            </a:r>
            <a:r>
              <a:rPr lang="fr-FR" sz="1400" i="1" dirty="0" smtClean="0"/>
              <a:t>70</a:t>
            </a:r>
            <a:r>
              <a:rPr lang="fr-FR" sz="1400" dirty="0" smtClean="0"/>
              <a:t>, 1-12.</a:t>
            </a:r>
            <a:endParaRPr lang="fr-F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 smtClean="0"/>
              <a:t>André, A. N., </a:t>
            </a:r>
            <a:r>
              <a:rPr lang="fr-FR" sz="1400" dirty="0" smtClean="0"/>
              <a:t>Lehmann, 0., </a:t>
            </a:r>
            <a:r>
              <a:rPr lang="fr-FR" sz="1400" dirty="0" err="1" smtClean="0"/>
              <a:t>Govilas</a:t>
            </a:r>
            <a:r>
              <a:rPr lang="fr-FR" sz="1400" dirty="0" smtClean="0"/>
              <a:t>, J., Laurent, G. J., </a:t>
            </a:r>
            <a:r>
              <a:rPr lang="fr-FR" sz="1400" dirty="0" err="1" smtClean="0"/>
              <a:t>Saa-dana</a:t>
            </a:r>
            <a:r>
              <a:rPr lang="fr-FR" sz="1400" dirty="0" smtClean="0"/>
              <a:t>, H., Sandoz, P., Gauthier, V., </a:t>
            </a:r>
            <a:r>
              <a:rPr lang="fr-FR" sz="1400" dirty="0" err="1" smtClean="0"/>
              <a:t>Lefevre</a:t>
            </a:r>
            <a:r>
              <a:rPr lang="fr-FR" sz="1400" dirty="0" smtClean="0"/>
              <a:t>, A., </a:t>
            </a:r>
            <a:r>
              <a:rPr lang="fr-FR" sz="1400" dirty="0" err="1" smtClean="0"/>
              <a:t>Bolopion</a:t>
            </a:r>
            <a:r>
              <a:rPr lang="fr-FR" sz="1400" dirty="0" smtClean="0"/>
              <a:t>, A., Agnus, </a:t>
            </a:r>
            <a:r>
              <a:rPr lang="fr-FR" sz="1400" dirty="0" err="1" smtClean="0"/>
              <a:t>J.,Placet</a:t>
            </a:r>
            <a:r>
              <a:rPr lang="fr-FR" sz="1400" dirty="0" smtClean="0"/>
              <a:t>, V.,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</a:t>
            </a:r>
            <a:r>
              <a:rPr lang="fr-FR" sz="1400" b="1" dirty="0" err="1" smtClean="0"/>
              <a:t>Robotic</a:t>
            </a:r>
            <a:r>
              <a:rPr lang="fr-FR" sz="1400" b="1" dirty="0" smtClean="0"/>
              <a:t> Micro-</a:t>
            </a:r>
            <a:r>
              <a:rPr lang="fr-FR" sz="1400" b="1" dirty="0" err="1" smtClean="0"/>
              <a:t>Assembly</a:t>
            </a:r>
            <a:r>
              <a:rPr lang="fr-FR" sz="1400" b="1" dirty="0" smtClean="0"/>
              <a:t> of </a:t>
            </a:r>
            <a:r>
              <a:rPr lang="fr-FR" sz="1400" b="1" dirty="0" err="1" smtClean="0"/>
              <a:t>Fluidic</a:t>
            </a:r>
            <a:r>
              <a:rPr lang="fr-FR" sz="1400" b="1" dirty="0" smtClean="0"/>
              <a:t> Chips and Single </a:t>
            </a:r>
            <a:r>
              <a:rPr lang="fr-FR" sz="1400" b="1" dirty="0" err="1" smtClean="0"/>
              <a:t>Fiber</a:t>
            </a:r>
            <a:r>
              <a:rPr lang="fr-FR" sz="1400" b="1" dirty="0" smtClean="0"/>
              <a:t> Compression Test 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-on XYΘ Visual </a:t>
            </a:r>
            <a:r>
              <a:rPr lang="fr-FR" sz="1400" b="1" dirty="0" err="1" smtClean="0"/>
              <a:t>Measurement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High-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Fiducial</a:t>
            </a:r>
            <a:r>
              <a:rPr lang="fr-FR" sz="1400" b="1" dirty="0" smtClean="0"/>
              <a:t> Markers</a:t>
            </a:r>
            <a:r>
              <a:rPr lang="fr-FR" sz="1400" b="1" i="1" dirty="0" smtClean="0"/>
              <a:t>. </a:t>
            </a:r>
            <a:r>
              <a:rPr lang="fr-FR" sz="1400" i="1" dirty="0" smtClean="0"/>
              <a:t>IEEE Transactions </a:t>
            </a:r>
            <a:r>
              <a:rPr lang="fr-FR" sz="1400" i="1" dirty="0" err="1" smtClean="0"/>
              <a:t>onAutomation</a:t>
            </a:r>
            <a:r>
              <a:rPr lang="fr-FR" sz="1400" i="1" dirty="0" smtClean="0"/>
              <a:t> Science and Engineering, </a:t>
            </a:r>
            <a:r>
              <a:rPr lang="fr-FR" sz="1400" dirty="0" smtClean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 smtClean="0"/>
              <a:t>Mauzé</a:t>
            </a:r>
            <a:r>
              <a:rPr lang="fr-FR" sz="1400" dirty="0" smtClean="0"/>
              <a:t>, B., </a:t>
            </a:r>
            <a:r>
              <a:rPr lang="fr-FR" sz="1400" dirty="0" err="1" smtClean="0"/>
              <a:t>Dahmouche</a:t>
            </a:r>
            <a:r>
              <a:rPr lang="fr-FR" sz="1400" dirty="0" smtClean="0"/>
              <a:t>, R., Laurent, G. J., </a:t>
            </a:r>
            <a:r>
              <a:rPr lang="fr-FR" sz="1400" u="sng" dirty="0" smtClean="0"/>
              <a:t>André, A. N., </a:t>
            </a:r>
            <a:r>
              <a:rPr lang="fr-FR" sz="1400" dirty="0" err="1" smtClean="0"/>
              <a:t>Rougeot</a:t>
            </a:r>
            <a:r>
              <a:rPr lang="fr-FR" sz="1400" dirty="0" smtClean="0"/>
              <a:t>, P., Sandoz, P., &amp; </a:t>
            </a:r>
            <a:r>
              <a:rPr lang="fr-FR" sz="1400" dirty="0" err="1" smtClean="0"/>
              <a:t>Clévy</a:t>
            </a:r>
            <a:r>
              <a:rPr lang="fr-FR" sz="1400" dirty="0" smtClean="0"/>
              <a:t>, C. (2020). </a:t>
            </a:r>
            <a:r>
              <a:rPr lang="fr-FR" sz="1400" b="1" dirty="0" err="1" smtClean="0"/>
              <a:t>Nanometer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precision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with</a:t>
            </a:r>
            <a:r>
              <a:rPr lang="fr-FR" sz="1400" b="1" dirty="0" smtClean="0"/>
              <a:t> a </a:t>
            </a:r>
            <a:r>
              <a:rPr lang="fr-FR" sz="1400" b="1" dirty="0" err="1" smtClean="0"/>
              <a:t>planar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parallel</a:t>
            </a:r>
            <a:r>
              <a:rPr lang="fr-FR" sz="1400" b="1" dirty="0" smtClean="0"/>
              <a:t> continuum robot.</a:t>
            </a:r>
            <a:r>
              <a:rPr lang="fr-FR" sz="1400" dirty="0" smtClean="0"/>
              <a:t> </a:t>
            </a:r>
            <a:r>
              <a:rPr lang="fr-FR" sz="1400" i="1" dirty="0" smtClean="0"/>
              <a:t>IEEE </a:t>
            </a:r>
            <a:r>
              <a:rPr lang="fr-FR" sz="1400" i="1" dirty="0" err="1" smtClean="0"/>
              <a:t>Robotics</a:t>
            </a:r>
            <a:r>
              <a:rPr lang="fr-FR" sz="1400" i="1" dirty="0" smtClean="0"/>
              <a:t> and Automation </a:t>
            </a:r>
            <a:r>
              <a:rPr lang="fr-FR" sz="1400" i="1" dirty="0" err="1" smtClean="0"/>
              <a:t>Letters</a:t>
            </a:r>
            <a:r>
              <a:rPr lang="fr-FR" sz="1400" dirty="0" smtClean="0"/>
              <a:t>, </a:t>
            </a:r>
            <a:r>
              <a:rPr lang="fr-FR" sz="1400" i="1" dirty="0" smtClean="0"/>
              <a:t>5</a:t>
            </a:r>
            <a:r>
              <a:rPr lang="fr-FR" sz="1400" dirty="0" smtClean="0"/>
              <a:t>(3), 3806-3813.</a:t>
            </a:r>
            <a:endParaRPr lang="fr-F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presta industrielle </a:t>
            </a:r>
            <a:r>
              <a:rPr lang="fr-FR" dirty="0" err="1" smtClean="0"/>
              <a:t>Percipio</a:t>
            </a:r>
            <a:endParaRPr lang="fr-FR" dirty="0" smtClean="0"/>
          </a:p>
          <a:p>
            <a:r>
              <a:rPr lang="en-US" dirty="0" smtClean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Conférences internationales avec édition des actes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1D2EDE88-2842-443F-9AA4-54BFA62F6AF8}"/>
              </a:ext>
            </a:extLst>
          </p:cNvPr>
          <p:cNvGrpSpPr/>
          <p:nvPr/>
        </p:nvGrpSpPr>
        <p:grpSpPr>
          <a:xfrm>
            <a:off x="1128366" y="2352731"/>
            <a:ext cx="3185924" cy="2636322"/>
            <a:chOff x="-133666" y="2275629"/>
            <a:chExt cx="3185924" cy="3138491"/>
          </a:xfrm>
        </p:grpSpPr>
        <p:sp>
          <p:nvSpPr>
            <p:cNvPr id="5" name="Forme libre : forme 4">
              <a:extLst>
                <a:ext uri="{FF2B5EF4-FFF2-40B4-BE49-F238E27FC236}">
                  <a16:creationId xmlns="" xmlns:a16="http://schemas.microsoft.com/office/drawing/2014/main" id="{4D332372-A590-485C-A18A-8EFF8700761C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26BF3189-2157-4D29-BED0-06582CDE840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6">
              <a:extLst>
                <a:ext uri="{FF2B5EF4-FFF2-40B4-BE49-F238E27FC236}">
                  <a16:creationId xmlns="" xmlns:a16="http://schemas.microsoft.com/office/drawing/2014/main" id="{02178A76-0045-4196-8482-0A924CA1EAA9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="" xmlns:a16="http://schemas.microsoft.com/office/drawing/2014/main" id="{096EF295-0FF5-4CB9-818C-33A571DB12E8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D1545FB-0D50-4A5A-8310-588398F44937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="" xmlns:a16="http://schemas.microsoft.com/office/drawing/2014/main" id="{405669DA-F50A-45F4-9614-E0708029676E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="" xmlns:a16="http://schemas.microsoft.com/office/drawing/2014/main" id="{A7FF6D15-3610-4881-8D87-8BB514C6706C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958" t="-12935" r="-15544" b="-26567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0FF5987A-3244-465E-AA68-3269990BF480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="" xmlns:a16="http://schemas.microsoft.com/office/drawing/2014/main" id="{F64A74C7-2C5F-456C-8BD9-E0AF01A398A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3861" b="-1110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="" xmlns:a16="http://schemas.microsoft.com/office/drawing/2014/main" id="{7C0330BD-2CED-4A96-A335-407CE80FA05D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11B826F1-9E71-4CE6-B65F-2D83D9913DD4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e libre : forme 18">
              <a:extLst>
                <a:ext uri="{FF2B5EF4-FFF2-40B4-BE49-F238E27FC236}">
                  <a16:creationId xmlns="" xmlns:a16="http://schemas.microsoft.com/office/drawing/2014/main" id="{089C02EE-8EEC-4F01-8545-B13F07D0714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="" xmlns:a16="http://schemas.microsoft.com/office/drawing/2014/main" id="{D9C2FEB2-1228-4FA7-9D4E-55923DAC654C}"/>
              </a:ext>
            </a:extLst>
          </p:cNvPr>
          <p:cNvGrpSpPr/>
          <p:nvPr/>
        </p:nvGrpSpPr>
        <p:grpSpPr>
          <a:xfrm>
            <a:off x="2809006" y="2352731"/>
            <a:ext cx="3185924" cy="2636322"/>
            <a:chOff x="-133666" y="2275629"/>
            <a:chExt cx="3185924" cy="3138491"/>
          </a:xfrm>
        </p:grpSpPr>
        <p:sp>
          <p:nvSpPr>
            <p:cNvPr id="25" name="Forme libre : forme 24">
              <a:extLst>
                <a:ext uri="{FF2B5EF4-FFF2-40B4-BE49-F238E27FC236}">
                  <a16:creationId xmlns="" xmlns:a16="http://schemas.microsoft.com/office/drawing/2014/main" id="{913340B1-762E-4E8A-AF9A-0AF2A6AE952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815D3A5F-70C7-42B9-81AC-5C02B39818B2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e libre : forme 26">
              <a:extLst>
                <a:ext uri="{FF2B5EF4-FFF2-40B4-BE49-F238E27FC236}">
                  <a16:creationId xmlns="" xmlns:a16="http://schemas.microsoft.com/office/drawing/2014/main" id="{6E6D6FFD-E90E-4BE6-9258-3E67F08920CF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373" t="-8514" r="-10037" b="-2488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="" xmlns:a16="http://schemas.microsoft.com/office/drawing/2014/main" id="{1DCF8845-0B18-48F4-B088-0A6DC6CF88C2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8A4D1782-259F-41D9-B2EB-0B4849ABD3BE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="" xmlns:a16="http://schemas.microsoft.com/office/drawing/2014/main" id="{DA652C46-8025-4D31-8258-4C39ECE2E47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="" xmlns:a16="http://schemas.microsoft.com/office/drawing/2014/main" id="{91CE12DB-1A25-4D67-AE46-FDCD73733C0A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C560AFAA-17E7-4616-A590-BA95159CA14C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orme libre : forme 32">
              <a:extLst>
                <a:ext uri="{FF2B5EF4-FFF2-40B4-BE49-F238E27FC236}">
                  <a16:creationId xmlns="" xmlns:a16="http://schemas.microsoft.com/office/drawing/2014/main" id="{4236936F-F9E0-47A9-926F-E66508390BBA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="" xmlns:a16="http://schemas.microsoft.com/office/drawing/2014/main" id="{48CAE3C1-4584-41C8-B9E9-0036606527FA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r="-3863" b="-1230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A2C8CB03-B777-4352-90BF-5E350627B33F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 : forme 35">
              <a:extLst>
                <a:ext uri="{FF2B5EF4-FFF2-40B4-BE49-F238E27FC236}">
                  <a16:creationId xmlns="" xmlns:a16="http://schemas.microsoft.com/office/drawing/2014/main" id="{D78FD2D9-7D0E-4A96-8E28-DA01C482772F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</p:grpSp>
      <p:sp>
        <p:nvSpPr>
          <p:cNvPr id="38" name="Forme libre : forme 37">
            <a:extLst>
              <a:ext uri="{FF2B5EF4-FFF2-40B4-BE49-F238E27FC236}">
                <a16:creationId xmlns="" xmlns:a16="http://schemas.microsoft.com/office/drawing/2014/main" id="{446464BD-E26C-420C-9BB3-8936594262EE}"/>
              </a:ext>
            </a:extLst>
          </p:cNvPr>
          <p:cNvSpPr/>
          <p:nvPr/>
        </p:nvSpPr>
        <p:spPr>
          <a:xfrm>
            <a:off x="5896598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8B58DFA9-E1D8-4773-8C26-745B8783270F}"/>
              </a:ext>
            </a:extLst>
          </p:cNvPr>
          <p:cNvSpPr/>
          <p:nvPr/>
        </p:nvSpPr>
        <p:spPr>
          <a:xfrm>
            <a:off x="6689894" y="2501407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orme libre : forme 39">
            <a:extLst>
              <a:ext uri="{FF2B5EF4-FFF2-40B4-BE49-F238E27FC236}">
                <a16:creationId xmlns="" xmlns:a16="http://schemas.microsoft.com/office/drawing/2014/main" id="{6C2D13F5-BA81-4603-8FA5-E40CBB74E970}"/>
              </a:ext>
            </a:extLst>
          </p:cNvPr>
          <p:cNvSpPr/>
          <p:nvPr/>
        </p:nvSpPr>
        <p:spPr>
          <a:xfrm>
            <a:off x="5065072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2151D97D-1B62-4578-8FB7-738AFF449E9D}"/>
              </a:ext>
            </a:extLst>
          </p:cNvPr>
          <p:cNvSpPr/>
          <p:nvPr/>
        </p:nvSpPr>
        <p:spPr>
          <a:xfrm>
            <a:off x="4491606" y="3132387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9C2D039-6F13-472F-88AA-BFFAC14B5D75}"/>
              </a:ext>
            </a:extLst>
          </p:cNvPr>
          <p:cNvSpPr/>
          <p:nvPr/>
        </p:nvSpPr>
        <p:spPr>
          <a:xfrm>
            <a:off x="6689894" y="3763368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=""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065072" y="361469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305315EB-695B-4CD2-B742-A9CBCB90FD3D}"/>
              </a:ext>
            </a:extLst>
          </p:cNvPr>
          <p:cNvSpPr/>
          <p:nvPr/>
        </p:nvSpPr>
        <p:spPr>
          <a:xfrm>
            <a:off x="4491606" y="4394349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0" name="Groupe 49">
            <a:extLst>
              <a:ext uri="{FF2B5EF4-FFF2-40B4-BE49-F238E27FC236}">
                <a16:creationId xmlns="" xmlns:a16="http://schemas.microsoft.com/office/drawing/2014/main" id="{F4A16594-57A2-423C-A0DF-067B126778FE}"/>
              </a:ext>
            </a:extLst>
          </p:cNvPr>
          <p:cNvGrpSpPr/>
          <p:nvPr/>
        </p:nvGrpSpPr>
        <p:grpSpPr>
          <a:xfrm>
            <a:off x="5315819" y="2352731"/>
            <a:ext cx="3185924" cy="2636322"/>
            <a:chOff x="-133666" y="2275629"/>
            <a:chExt cx="3185924" cy="3138491"/>
          </a:xfrm>
        </p:grpSpPr>
        <p:sp>
          <p:nvSpPr>
            <p:cNvPr id="51" name="Forme libre : forme 50">
              <a:extLst>
                <a:ext uri="{FF2B5EF4-FFF2-40B4-BE49-F238E27FC236}">
                  <a16:creationId xmlns="" xmlns:a16="http://schemas.microsoft.com/office/drawing/2014/main" id="{7AA64A66-C252-4EC2-ACA9-DB5DDA04C95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118F0401-FA65-42DC-A7A8-176ADD71DFAD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orme libre : forme 53">
              <a:extLst>
                <a:ext uri="{FF2B5EF4-FFF2-40B4-BE49-F238E27FC236}">
                  <a16:creationId xmlns="" xmlns:a16="http://schemas.microsoft.com/office/drawing/2014/main" id="{808962B2-8798-47B2-AB91-336270173C91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05955371-451B-4E82-ABDF-CB900414C72C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orme libre : forme 55">
              <a:extLst>
                <a:ext uri="{FF2B5EF4-FFF2-40B4-BE49-F238E27FC236}">
                  <a16:creationId xmlns="" xmlns:a16="http://schemas.microsoft.com/office/drawing/2014/main" id="{0BCAB614-65C2-4FC2-B5C3-F22199BA96B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="" xmlns:a16="http://schemas.microsoft.com/office/drawing/2014/main" id="{B1BF614B-2EAE-4E8D-B981-52ED3864355B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3DCB1C26-5922-48BE-999F-51139FBD7CC5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orme libre : forme 58">
              <a:extLst>
                <a:ext uri="{FF2B5EF4-FFF2-40B4-BE49-F238E27FC236}">
                  <a16:creationId xmlns="" xmlns:a16="http://schemas.microsoft.com/office/drawing/2014/main" id="{13DAEB05-1018-4617-A9AF-3BF0C0DD0A4D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="" xmlns:a16="http://schemas.microsoft.com/office/drawing/2014/main" id="{841D0311-7A8B-47D2-9008-D188B7627F29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E366A947-458E-464F-A4D0-9DB56BD9802E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orme libre : forme 61">
              <a:extLst>
                <a:ext uri="{FF2B5EF4-FFF2-40B4-BE49-F238E27FC236}">
                  <a16:creationId xmlns="" xmlns:a16="http://schemas.microsoft.com/office/drawing/2014/main" id="{4D7458D2-9ADF-4849-AD24-7A3DE9DDD8B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="" xmlns:a16="http://schemas.microsoft.com/office/drawing/2014/main" id="{E15CC498-B16B-492D-90D5-3D57FC61A40F}"/>
              </a:ext>
            </a:extLst>
          </p:cNvPr>
          <p:cNvGrpSpPr/>
          <p:nvPr/>
        </p:nvGrpSpPr>
        <p:grpSpPr>
          <a:xfrm>
            <a:off x="6978555" y="2352731"/>
            <a:ext cx="3185924" cy="2636322"/>
            <a:chOff x="-133666" y="2275629"/>
            <a:chExt cx="3185924" cy="3138491"/>
          </a:xfrm>
        </p:grpSpPr>
        <p:sp>
          <p:nvSpPr>
            <p:cNvPr id="64" name="Forme libre : forme 63">
              <a:extLst>
                <a:ext uri="{FF2B5EF4-FFF2-40B4-BE49-F238E27FC236}">
                  <a16:creationId xmlns="" xmlns:a16="http://schemas.microsoft.com/office/drawing/2014/main" id="{05B7D06D-9FA1-43E0-9025-DD5938EE99C5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28DC6E1D-0911-4CF9-9653-10F2539E4249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orme libre : forme 65">
              <a:extLst>
                <a:ext uri="{FF2B5EF4-FFF2-40B4-BE49-F238E27FC236}">
                  <a16:creationId xmlns="" xmlns:a16="http://schemas.microsoft.com/office/drawing/2014/main" id="{A7B8415A-2D23-4E8A-A7BC-010FD4EC534C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490" t="-8858" r="-7320" b="-1363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="" xmlns:a16="http://schemas.microsoft.com/office/drawing/2014/main" id="{354769E9-5A3C-41FE-AEFA-D858DE595373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4910030D-D58C-4A07-88D9-D70D72B32AF6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orme libre : forme 68">
              <a:extLst>
                <a:ext uri="{FF2B5EF4-FFF2-40B4-BE49-F238E27FC236}">
                  <a16:creationId xmlns="" xmlns:a16="http://schemas.microsoft.com/office/drawing/2014/main" id="{89438EDA-B6E6-4AC6-8666-C14675E2B01A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="" xmlns:a16="http://schemas.microsoft.com/office/drawing/2014/main" id="{3928E963-FC15-4028-9042-EDF9F4696164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F65E8E20-986B-4C6A-A241-B7F9D1265AF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orme libre : forme 71">
              <a:extLst>
                <a:ext uri="{FF2B5EF4-FFF2-40B4-BE49-F238E27FC236}">
                  <a16:creationId xmlns="" xmlns:a16="http://schemas.microsoft.com/office/drawing/2014/main" id="{80FE4755-84DA-4ED7-8909-60DE900891E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36" t="-4880" r="-5080" b="-1195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="" xmlns:a16="http://schemas.microsoft.com/office/drawing/2014/main" id="{DE5B667C-11BC-4939-9BEB-4984673E76FB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1" r="-6215" b="-212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2716A471-9DD4-4A94-A26E-BF96F31938DD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orme libre : forme 74">
              <a:extLst>
                <a:ext uri="{FF2B5EF4-FFF2-40B4-BE49-F238E27FC236}">
                  <a16:creationId xmlns="" xmlns:a16="http://schemas.microsoft.com/office/drawing/2014/main" id="{C3AC8588-2912-4F0B-99AA-409111BF13B0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="" xmlns:a16="http://schemas.microsoft.com/office/drawing/2014/main" id="{5D475E97-0170-4EB8-B6F1-8D07608507A8}"/>
              </a:ext>
            </a:extLst>
          </p:cNvPr>
          <p:cNvGrpSpPr/>
          <p:nvPr/>
        </p:nvGrpSpPr>
        <p:grpSpPr>
          <a:xfrm>
            <a:off x="-518445" y="2352731"/>
            <a:ext cx="3185924" cy="2636322"/>
            <a:chOff x="-133666" y="2275629"/>
            <a:chExt cx="3185924" cy="3138491"/>
          </a:xfrm>
        </p:grpSpPr>
        <p:sp>
          <p:nvSpPr>
            <p:cNvPr id="77" name="Forme libre : forme 76">
              <a:extLst>
                <a:ext uri="{FF2B5EF4-FFF2-40B4-BE49-F238E27FC236}">
                  <a16:creationId xmlns="" xmlns:a16="http://schemas.microsoft.com/office/drawing/2014/main" id="{1F75AE93-BAAE-42BB-B819-213CADC5C7D4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858" t="-6960" r="-4126" b="-2732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462E39E3-4727-444A-8FE6-E902182ABC07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orme libre : forme 78">
              <a:extLst>
                <a:ext uri="{FF2B5EF4-FFF2-40B4-BE49-F238E27FC236}">
                  <a16:creationId xmlns="" xmlns:a16="http://schemas.microsoft.com/office/drawing/2014/main" id="{1FA748A8-7940-4A13-86BF-49B78B5B5EF3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="" xmlns:a16="http://schemas.microsoft.com/office/drawing/2014/main" id="{168F866E-8B6B-4FF9-90A7-3B8C9EDDE9AB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="" xmlns:a16="http://schemas.microsoft.com/office/drawing/2014/main" id="{285431D3-03AB-41C4-B69A-31A813A9C862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orme libre : forme 81">
              <a:extLst>
                <a:ext uri="{FF2B5EF4-FFF2-40B4-BE49-F238E27FC236}">
                  <a16:creationId xmlns="" xmlns:a16="http://schemas.microsoft.com/office/drawing/2014/main" id="{566A6E6A-568D-4A60-8B58-E8811202165C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t="-1" r="-4608" b="-1364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="" xmlns:a16="http://schemas.microsoft.com/office/drawing/2014/main" id="{B63A0460-BB0C-48BB-A34F-4A5AFD7475A8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5" t="-4804" r="-141" b="-243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7CC660EA-953D-4BE6-AC2A-F124DBB863F1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orme libre : forme 84">
              <a:extLst>
                <a:ext uri="{FF2B5EF4-FFF2-40B4-BE49-F238E27FC236}">
                  <a16:creationId xmlns="" xmlns:a16="http://schemas.microsoft.com/office/drawing/2014/main" id="{0DE0302A-384D-4251-A1F6-DFD7DB7BA99E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="" xmlns:a16="http://schemas.microsoft.com/office/drawing/2014/main" id="{0BFD44AB-6312-42D3-978F-721A8A673C8C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3CCB3A2C-C320-49D6-970C-C008CAAB92FA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orme libre : forme 87">
              <a:extLst>
                <a:ext uri="{FF2B5EF4-FFF2-40B4-BE49-F238E27FC236}">
                  <a16:creationId xmlns="" xmlns:a16="http://schemas.microsoft.com/office/drawing/2014/main" id="{F6EC219D-3BD8-4DFE-922F-6828CB0FD4C9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-1" r="-1752" b="-952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sp>
        <p:nvSpPr>
          <p:cNvPr id="89" name="Forme libre : forme 88">
            <a:extLst>
              <a:ext uri="{FF2B5EF4-FFF2-40B4-BE49-F238E27FC236}">
                <a16:creationId xmlns="" xmlns:a16="http://schemas.microsoft.com/office/drawing/2014/main" id="{F89884A1-17A8-446B-A31B-1E4631F99D95}"/>
              </a:ext>
            </a:extLst>
          </p:cNvPr>
          <p:cNvSpPr/>
          <p:nvPr/>
        </p:nvSpPr>
        <p:spPr>
          <a:xfrm>
            <a:off x="5455880" y="424567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grpSp>
        <p:nvGrpSpPr>
          <p:cNvPr id="90" name="Groupe 89">
            <a:extLst>
              <a:ext uri="{FF2B5EF4-FFF2-40B4-BE49-F238E27FC236}">
                <a16:creationId xmlns="" xmlns:a16="http://schemas.microsoft.com/office/drawing/2014/main" id="{1AB5E606-D910-41B1-8DEB-9C13219F0084}"/>
              </a:ext>
            </a:extLst>
          </p:cNvPr>
          <p:cNvGrpSpPr/>
          <p:nvPr/>
        </p:nvGrpSpPr>
        <p:grpSpPr>
          <a:xfrm>
            <a:off x="8624679" y="2345619"/>
            <a:ext cx="3185924" cy="2636322"/>
            <a:chOff x="-133666" y="2275629"/>
            <a:chExt cx="3185924" cy="3138491"/>
          </a:xfrm>
        </p:grpSpPr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605180B1-6B40-40F2-BE26-508ECC51BD4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orme libre : forme 92">
              <a:extLst>
                <a:ext uri="{FF2B5EF4-FFF2-40B4-BE49-F238E27FC236}">
                  <a16:creationId xmlns="" xmlns:a16="http://schemas.microsoft.com/office/drawing/2014/main" id="{07570B7D-1662-4303-BFE7-F9A673E43DF6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396" t="3619" r="-402" b="-110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="" xmlns:a16="http://schemas.microsoft.com/office/drawing/2014/main" id="{74219E1E-FA5F-48E6-A085-49BCDF07FF5F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961" t="-658" r="-998" b="-1336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C55E1D57-62C1-4796-81CB-1A44D5003C6D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9E1A1DC8-7B3C-4AF3-9790-83445524925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orme libre : forme 98">
              <a:extLst>
                <a:ext uri="{FF2B5EF4-FFF2-40B4-BE49-F238E27FC236}">
                  <a16:creationId xmlns="" xmlns:a16="http://schemas.microsoft.com/office/drawing/2014/main" id="{B8E0388B-2D28-44C8-BF77-DEA89B465074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="" xmlns:a16="http://schemas.microsoft.com/office/drawing/2014/main" id="{F8E85F7C-6D89-421E-BA4F-4B0E36826582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r="-108787" b="-3625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2632FAC2-F3C9-4DA2-8988-F1386CA997D6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6" name="Forme libre : forme 95">
            <a:extLst>
              <a:ext uri="{FF2B5EF4-FFF2-40B4-BE49-F238E27FC236}">
                <a16:creationId xmlns="" xmlns:a16="http://schemas.microsoft.com/office/drawing/2014/main" id="{C9DB06A6-24AA-41DC-9779-48566E703872}"/>
              </a:ext>
            </a:extLst>
          </p:cNvPr>
          <p:cNvSpPr/>
          <p:nvPr/>
        </p:nvSpPr>
        <p:spPr>
          <a:xfrm>
            <a:off x="170516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97" name="Forme libre : forme 96">
            <a:extLst>
              <a:ext uri="{FF2B5EF4-FFF2-40B4-BE49-F238E27FC236}">
                <a16:creationId xmlns="" xmlns:a16="http://schemas.microsoft.com/office/drawing/2014/main" id="{581D4A48-D9CB-41D5-A905-33245FE00FE9}"/>
              </a:ext>
            </a:extLst>
          </p:cNvPr>
          <p:cNvSpPr/>
          <p:nvPr/>
        </p:nvSpPr>
        <p:spPr>
          <a:xfrm>
            <a:off x="253669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133" r="-2284" b="-132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2" name="Forme libre : forme 101">
            <a:extLst>
              <a:ext uri="{FF2B5EF4-FFF2-40B4-BE49-F238E27FC236}">
                <a16:creationId xmlns="" xmlns:a16="http://schemas.microsoft.com/office/drawing/2014/main" id="{65F623B3-4661-4EEC-862E-C1CC578D10C5}"/>
              </a:ext>
            </a:extLst>
          </p:cNvPr>
          <p:cNvSpPr/>
          <p:nvPr/>
        </p:nvSpPr>
        <p:spPr>
          <a:xfrm>
            <a:off x="338580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="" xmlns:a16="http://schemas.microsoft.com/office/drawing/2014/main" id="{CE6FB938-A63A-4EDE-98AB-AFF86EE95A9B}"/>
              </a:ext>
            </a:extLst>
          </p:cNvPr>
          <p:cNvSpPr/>
          <p:nvPr/>
        </p:nvSpPr>
        <p:spPr>
          <a:xfrm>
            <a:off x="421733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" t="-956" r="-3683" b="-106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 dirty="0"/>
          </a:p>
        </p:txBody>
      </p:sp>
      <p:sp>
        <p:nvSpPr>
          <p:cNvPr id="104" name="Forme libre : forme 103">
            <a:extLst>
              <a:ext uri="{FF2B5EF4-FFF2-40B4-BE49-F238E27FC236}">
                <a16:creationId xmlns="" xmlns:a16="http://schemas.microsoft.com/office/drawing/2014/main" id="{B398C697-FDDA-4E35-B17B-4EAA593E2A74}"/>
              </a:ext>
            </a:extLst>
          </p:cNvPr>
          <p:cNvSpPr/>
          <p:nvPr/>
        </p:nvSpPr>
        <p:spPr>
          <a:xfrm>
            <a:off x="5892617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" t="-21710" r="-1091" b="-259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5" name="Forme libre : forme 104">
            <a:extLst>
              <a:ext uri="{FF2B5EF4-FFF2-40B4-BE49-F238E27FC236}">
                <a16:creationId xmlns="" xmlns:a16="http://schemas.microsoft.com/office/drawing/2014/main" id="{4840E205-804A-49FE-889E-C343F80E9A5B}"/>
              </a:ext>
            </a:extLst>
          </p:cNvPr>
          <p:cNvSpPr/>
          <p:nvPr/>
        </p:nvSpPr>
        <p:spPr>
          <a:xfrm>
            <a:off x="672414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6" name="Forme libre : forme 105">
            <a:extLst>
              <a:ext uri="{FF2B5EF4-FFF2-40B4-BE49-F238E27FC236}">
                <a16:creationId xmlns="" xmlns:a16="http://schemas.microsoft.com/office/drawing/2014/main" id="{2AEF66C0-FF33-4E16-90DF-CF08B6E9D2FB}"/>
              </a:ext>
            </a:extLst>
          </p:cNvPr>
          <p:cNvSpPr/>
          <p:nvPr/>
        </p:nvSpPr>
        <p:spPr>
          <a:xfrm>
            <a:off x="7555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7" t="-10435" r="-1663" b="-85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="" xmlns:a16="http://schemas.microsoft.com/office/drawing/2014/main" id="{C25E71C0-3F8F-4D8B-83F9-AB08B7319297}"/>
              </a:ext>
            </a:extLst>
          </p:cNvPr>
          <p:cNvSpPr/>
          <p:nvPr/>
        </p:nvSpPr>
        <p:spPr>
          <a:xfrm>
            <a:off x="8386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50" t="-8307" r="-20835" b="-3077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8" name="Forme libre : forme 107">
            <a:extLst>
              <a:ext uri="{FF2B5EF4-FFF2-40B4-BE49-F238E27FC236}">
                <a16:creationId xmlns="" xmlns:a16="http://schemas.microsoft.com/office/drawing/2014/main" id="{3F25A102-C5BD-4D18-87AC-1C50FBB38A0D}"/>
              </a:ext>
            </a:extLst>
          </p:cNvPr>
          <p:cNvSpPr/>
          <p:nvPr/>
        </p:nvSpPr>
        <p:spPr>
          <a:xfrm>
            <a:off x="58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9" name="Forme libre : forme 108">
            <a:extLst>
              <a:ext uri="{FF2B5EF4-FFF2-40B4-BE49-F238E27FC236}">
                <a16:creationId xmlns="" xmlns:a16="http://schemas.microsoft.com/office/drawing/2014/main" id="{565D359C-00F2-479B-93BF-B9D37742170B}"/>
              </a:ext>
            </a:extLst>
          </p:cNvPr>
          <p:cNvSpPr/>
          <p:nvPr/>
        </p:nvSpPr>
        <p:spPr>
          <a:xfrm>
            <a:off x="889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3" t="-16904" r="-3805" b="-571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10" name="Forme libre : forme 109">
            <a:extLst>
              <a:ext uri="{FF2B5EF4-FFF2-40B4-BE49-F238E27FC236}">
                <a16:creationId xmlns="" xmlns:a16="http://schemas.microsoft.com/office/drawing/2014/main" id="{9E0EE561-373D-4587-973E-A7CEC69F75AD}"/>
              </a:ext>
            </a:extLst>
          </p:cNvPr>
          <p:cNvSpPr/>
          <p:nvPr/>
        </p:nvSpPr>
        <p:spPr>
          <a:xfrm>
            <a:off x="5045042" y="4871027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085" b="-1567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111" name="Forme libre : forme 110">
            <a:extLst>
              <a:ext uri="{FF2B5EF4-FFF2-40B4-BE49-F238E27FC236}">
                <a16:creationId xmlns="" xmlns:a16="http://schemas.microsoft.com/office/drawing/2014/main" id="{43F28919-DFBB-4244-8262-254DDA477DF0}"/>
              </a:ext>
            </a:extLst>
          </p:cNvPr>
          <p:cNvSpPr/>
          <p:nvPr/>
        </p:nvSpPr>
        <p:spPr>
          <a:xfrm>
            <a:off x="9201477" y="4863916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rgbClr val="DEEBF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12" name="Forme libre : forme 45">
            <a:extLst>
              <a:ext uri="{FF2B5EF4-FFF2-40B4-BE49-F238E27FC236}">
                <a16:creationId xmlns=""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465499" y="296660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</a:t>
            </a:r>
            <a:r>
              <a:rPr lang="fr-FR" dirty="0" smtClean="0"/>
              <a:t>(&lt;&lt; 5 </a:t>
            </a:r>
            <a:r>
              <a:rPr lang="fr-FR" dirty="0"/>
              <a:t>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19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</a:t>
            </a:r>
            <a:r>
              <a:rPr lang="fr-FR" dirty="0" smtClean="0"/>
              <a:t>contraste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661299" y="2533314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=""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=""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=""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/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pose absolue à partir d’HP Codes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acquise, en pixels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Imagette</a:t>
            </a:r>
            <a:r>
              <a:rPr lang="fr-FR" dirty="0" smtClean="0"/>
              <a:t> de points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 smtClean="0">
                <a:solidFill>
                  <a:srgbClr val="005393"/>
                </a:solidFill>
              </a:rPr>
              <a:t>imagettes</a:t>
            </a:r>
            <a:r>
              <a:rPr lang="fr-FR" sz="2800" b="1" dirty="0" smtClean="0">
                <a:solidFill>
                  <a:srgbClr val="005393"/>
                </a:solidFill>
              </a:rPr>
              <a:t> de phase pour la mesure de pose 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 smtClean="0">
                <a:solidFill>
                  <a:srgbClr val="005393"/>
                </a:solidFill>
              </a:rPr>
              <a:t>imagettes</a:t>
            </a:r>
            <a:r>
              <a:rPr lang="en-US" sz="2800" b="1" dirty="0" smtClean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de pose </a:t>
            </a:r>
            <a:r>
              <a:rPr lang="en-US" sz="2800" b="1" dirty="0" err="1" smtClean="0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83576" y="4373436"/>
            <a:ext cx="313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Stéphane </a:t>
            </a:r>
            <a:r>
              <a:rPr lang="fr-FR" sz="1400" b="1" dirty="0" err="1" smtClean="0"/>
              <a:t>Cuenat</a:t>
            </a:r>
            <a:endParaRPr lang="fr-FR" sz="1400" b="1" dirty="0" smtClean="0"/>
          </a:p>
          <a:p>
            <a:r>
              <a:rPr lang="fr-FR" sz="1400" dirty="0" smtClean="0"/>
              <a:t>Thèse commencée en Mars 2021</a:t>
            </a:r>
          </a:p>
          <a:p>
            <a:r>
              <a:rPr lang="fr-FR" sz="1400" dirty="0" smtClean="0"/>
              <a:t>Encadré par R. Couturier et G. Perrot</a:t>
            </a:r>
            <a:endParaRPr lang="fr-FR" sz="1400" dirty="0"/>
          </a:p>
        </p:txBody>
      </p:sp>
      <p:sp>
        <p:nvSpPr>
          <p:cNvPr id="3" name="Hexagone 2">
            <a:extLst>
              <a:ext uri="{FF2B5EF4-FFF2-40B4-BE49-F238E27FC236}">
                <a16:creationId xmlns="" xmlns:a16="http://schemas.microsoft.com/office/drawing/2014/main" id="{47449248-2F66-4249-A6DD-FC3E94FD8136}"/>
              </a:ext>
            </a:extLst>
          </p:cNvPr>
          <p:cNvSpPr/>
          <p:nvPr/>
        </p:nvSpPr>
        <p:spPr>
          <a:xfrm rot="16200000">
            <a:off x="5135894" y="4204473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138323" y="74928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</a:t>
              </a:r>
              <a:r>
                <a:rPr lang="fr-FR" b="1" dirty="0" smtClean="0">
                  <a:solidFill>
                    <a:srgbClr val="C00000"/>
                  </a:solidFill>
                </a:rPr>
                <a:t>tructuration</a:t>
              </a:r>
              <a:endParaRPr lang="fr-FR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</a:t>
              </a:r>
              <a:r>
                <a:rPr lang="fr-FR" dirty="0" smtClean="0">
                  <a:solidFill>
                    <a:srgbClr val="C00000"/>
                  </a:solidFill>
                </a:rPr>
                <a:t>acroscopie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</a:t>
              </a:r>
              <a:r>
                <a:rPr lang="fr-FR" dirty="0" smtClean="0">
                  <a:solidFill>
                    <a:srgbClr val="C00000"/>
                  </a:solidFill>
                </a:rPr>
                <a:t>icroscopie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1106" y="551544"/>
            <a:ext cx="12090001" cy="5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</a:t>
            </a:r>
            <a:r>
              <a:rPr lang="fr-FR" sz="1600" dirty="0" smtClean="0"/>
              <a:t>mm  x 25 mm</a:t>
            </a:r>
            <a:endParaRPr lang="fr-FR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</a:rPr>
                <a:t>Mires 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="" xmlns:a16="http://schemas.microsoft.com/office/drawing/2014/main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/>
                <a:t>Résolution 0.5 nm, plage de 10 </a:t>
              </a:r>
              <a:r>
                <a:rPr lang="fr-FR" sz="1600" dirty="0" err="1" smtClean="0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 smtClean="0"/>
                <a:t>(Chen, Z. H., 2016)</a:t>
              </a:r>
              <a:endParaRPr lang="fr-FR" sz="11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 smtClean="0"/>
                <a:t>Yamahata</a:t>
              </a:r>
              <a:r>
                <a:rPr lang="fr-FR" sz="1050" dirty="0"/>
                <a:t>, </a:t>
              </a:r>
              <a:r>
                <a:rPr lang="fr-FR" sz="1050" dirty="0" smtClean="0"/>
                <a:t>C., 2010</a:t>
              </a:r>
              <a:r>
                <a:rPr lang="fr-FR" sz="1050" dirty="0"/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</a:rPr>
                <a:t>Vernier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</a:rPr>
                <a:t>Moiré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59" name="Image 58">
              <a:extLst>
                <a:ext uri="{FF2B5EF4-FFF2-40B4-BE49-F238E27FC236}">
                  <a16:creationId xmlns=""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/>
                <a:t>Résolution 0.5 nm, plage de 221 </a:t>
              </a:r>
              <a:r>
                <a:rPr lang="fr-FR" sz="1600" dirty="0" err="1" smtClean="0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=""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/>
                <a:t>Résolution 42 nm, plage de 10 </a:t>
              </a:r>
              <a:r>
                <a:rPr lang="fr-FR" sz="1600" dirty="0" err="1" smtClean="0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 smtClean="0"/>
                <a:t>(</a:t>
              </a:r>
              <a:r>
                <a:rPr lang="fr-FR" sz="1100" dirty="0" err="1" smtClean="0"/>
                <a:t>Sugiura</a:t>
              </a:r>
              <a:r>
                <a:rPr lang="fr-FR" sz="1100" dirty="0" smtClean="0"/>
                <a:t>, 2015)</a:t>
              </a:r>
              <a:endParaRPr lang="fr-FR" sz="11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 smtClean="0"/>
                <a:t>(</a:t>
              </a:r>
              <a:r>
                <a:rPr lang="fr-FR" sz="1100" dirty="0" err="1" smtClean="0"/>
                <a:t>Guelpa</a:t>
              </a:r>
              <a:r>
                <a:rPr lang="fr-FR" sz="1100" dirty="0"/>
                <a:t>, V., </a:t>
              </a:r>
              <a:r>
                <a:rPr lang="fr-FR" sz="1100" dirty="0" smtClean="0"/>
                <a:t>2014</a:t>
              </a:r>
              <a:r>
                <a:rPr lang="fr-FR" sz="1100" dirty="0"/>
                <a:t>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="" xmlns:a16="http://schemas.microsoft.com/office/drawing/2014/main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</a:t>
                </a:r>
                <a:r>
                  <a:rPr lang="fr-FR" sz="1600" dirty="0" smtClean="0"/>
                  <a:t>1 cm x1 cm</a:t>
                </a:r>
                <a:endParaRPr lang="fr-FR" sz="1600" dirty="0"/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="" xmlns:a16="http://schemas.microsoft.com/office/drawing/2014/main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</a:t>
                </a:r>
                <a:r>
                  <a:rPr lang="fr-FR" sz="1600" dirty="0" smtClean="0"/>
                  <a:t>1 cm x1 cm</a:t>
                </a:r>
                <a:endParaRPr lang="fr-FR" sz="1600" dirty="0"/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="" xmlns:a16="http://schemas.microsoft.com/office/drawing/2014/main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 smtClean="0"/>
                  <a:t>(Kim, J. A., 2018)</a:t>
                </a:r>
                <a:endParaRPr lang="fr-FR" sz="110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 smtClean="0"/>
                  <a:t>(</a:t>
                </a:r>
                <a:r>
                  <a:rPr lang="fr-FR" sz="1100" dirty="0" err="1" smtClean="0"/>
                  <a:t>Galeano-Zea</a:t>
                </a:r>
                <a:r>
                  <a:rPr lang="fr-FR" sz="1100" dirty="0" smtClean="0"/>
                  <a:t>, J. A., 2009)</a:t>
                </a:r>
                <a:endParaRPr lang="fr-FR" sz="1100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 smtClean="0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6941486" y="645414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209455" y="3566280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128706" y="319694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 </a:t>
            </a:r>
            <a:r>
              <a:rPr lang="fr-FR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Rauch</a:t>
            </a:r>
            <a:r>
              <a:rPr lang="fr-FR" sz="1400" dirty="0"/>
              <a:t>, J. Y., </a:t>
            </a:r>
            <a:r>
              <a:rPr lang="fr-FR" sz="1400" dirty="0" smtClean="0"/>
              <a:t>2018)</a:t>
            </a:r>
            <a:endParaRPr lang="fr-FR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="" xmlns:a16="http://schemas.microsoft.com/office/drawing/2014/main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="" xmlns:a16="http://schemas.microsoft.com/office/drawing/2014/main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="" xmlns:a16="http://schemas.microsoft.com/office/drawing/2014/main" id="{8C756B16-7E82-4531-8DE5-B919F822D30A}"/>
                  </a:ext>
                </a:extLst>
              </p:cNvPr>
              <p:cNvSpPr/>
              <p:nvPr/>
            </p:nvSpPr>
            <p:spPr>
              <a:xfrm>
                <a:off x="288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="" xmlns:a16="http://schemas.microsoft.com/office/drawing/2014/main" id="{C0FFA87B-A08A-4FEC-B5AF-78A360FF9D37}"/>
                  </a:ext>
                </a:extLst>
              </p:cNvPr>
              <p:cNvSpPr txBox="1"/>
              <p:nvPr/>
            </p:nvSpPr>
            <p:spPr>
              <a:xfrm>
                <a:off x="567164" y="1076779"/>
                <a:ext cx="17456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ZoneTexte 5">
                    <a:extLst>
                      <a:ext uri="{FF2B5EF4-FFF2-40B4-BE49-F238E27FC236}">
                        <a16:creationId xmlns="" xmlns:a16="http://schemas.microsoft.com/office/drawing/2014/main" id="{0492A56A-95A5-4DF7-95CB-C9D5E4B50094}"/>
                      </a:ext>
                    </a:extLst>
                  </p:cNvPr>
                  <p:cNvSpPr txBox="1"/>
                  <p:nvPr/>
                </p:nvSpPr>
                <p:spPr>
                  <a:xfrm>
                    <a:off x="3182832" y="1076779"/>
                    <a:ext cx="160723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dirty="0" smtClean="0"/>
                      <a:t>3 DDL </a:t>
                    </a:r>
                    <a14:m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/>
                      <a:t>, </a:t>
                    </a:r>
                    <a14:m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/>
                      <a:t> et </a:t>
                    </a:r>
                    <a14:m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" name="ZoneTexte 5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0492A56A-95A5-4DF7-95CB-C9D5E4B50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2832" y="1076779"/>
                    <a:ext cx="160723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030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="" xmlns:a16="http://schemas.microsoft.com/office/drawing/2014/main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728668"/>
              <a:chOff x="1080000" y="1971332"/>
              <a:chExt cx="4680000" cy="728668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="" xmlns:a16="http://schemas.microsoft.com/office/drawing/2014/main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="" xmlns:a16="http://schemas.microsoft.com/office/drawing/2014/main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="" xmlns:a16="http://schemas.microsoft.com/office/drawing/2014/main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444384" y="2022488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="" xmlns:a16="http://schemas.microsoft.com/office/drawing/2014/main" id="{7817C955-1EEE-43E4-B077-893C578121FC}"/>
                  </a:ext>
                </a:extLst>
              </p:cNvPr>
              <p:cNvSpPr txBox="1"/>
              <p:nvPr/>
            </p:nvSpPr>
            <p:spPr>
              <a:xfrm>
                <a:off x="4300275" y="2155334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1 cm x 1 cm</a:t>
                </a:r>
                <a:endParaRPr lang="fr-FR" dirty="0"/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="" xmlns:a16="http://schemas.microsoft.com/office/drawing/2014/main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="" xmlns:a16="http://schemas.microsoft.com/office/drawing/2014/main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="" xmlns:a16="http://schemas.microsoft.com/office/drawing/2014/main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="" xmlns:a16="http://schemas.microsoft.com/office/drawing/2014/main" id="{2DA27135-5F6A-439F-AC9F-800A7665B75E}"/>
                  </a:ext>
                </a:extLst>
              </p:cNvPr>
              <p:cNvSpPr txBox="1"/>
              <p:nvPr/>
            </p:nvSpPr>
            <p:spPr>
              <a:xfrm>
                <a:off x="1929451" y="3096834"/>
                <a:ext cx="18338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robustesse en microscopie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="" xmlns:a16="http://schemas.microsoft.com/office/drawing/2014/main" id="{F11C1BEA-6738-412C-9897-9E7E484BC604}"/>
                  </a:ext>
                </a:extLst>
              </p:cNvPr>
              <p:cNvSpPr txBox="1"/>
              <p:nvPr/>
            </p:nvSpPr>
            <p:spPr>
              <a:xfrm>
                <a:off x="4449236" y="3105834"/>
                <a:ext cx="1891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/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Limites de la mesure par mire périodique</a:t>
              </a:r>
              <a:endParaRPr lang="fr-FR" b="1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="" xmlns:a16="http://schemas.microsoft.com/office/drawing/2014/main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="" xmlns:a16="http://schemas.microsoft.com/office/drawing/2014/main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="" xmlns:a16="http://schemas.microsoft.com/office/drawing/2014/main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</a:t>
                </a:r>
                <a:r>
                  <a:rPr lang="fr-FR" sz="2000" b="1" dirty="0" smtClean="0"/>
                  <a:t>6 DDL</a:t>
                </a:r>
                <a:endParaRPr lang="fr-FR" sz="2000" b="1" dirty="0"/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="" xmlns:a16="http://schemas.microsoft.com/office/drawing/2014/main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="" xmlns:a16="http://schemas.microsoft.com/office/drawing/2014/main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="" xmlns:a16="http://schemas.microsoft.com/office/drawing/2014/main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="" xmlns:a16="http://schemas.microsoft.com/office/drawing/2014/main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="" xmlns:a16="http://schemas.microsoft.com/office/drawing/2014/main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="" xmlns:a16="http://schemas.microsoft.com/office/drawing/2014/main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="" xmlns:a16="http://schemas.microsoft.com/office/drawing/2014/main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="" xmlns:a16="http://schemas.microsoft.com/office/drawing/2014/main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="" xmlns:a16="http://schemas.microsoft.com/office/drawing/2014/main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="" xmlns:a16="http://schemas.microsoft.com/office/drawing/2014/main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="" xmlns:a16="http://schemas.microsoft.com/office/drawing/2014/main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Objectifs de recherche</a:t>
              </a:r>
              <a:endParaRPr lang="fr-FR" b="1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38752</TotalTime>
  <Words>4320</Words>
  <Application>Microsoft Office PowerPoint</Application>
  <PresentationFormat>Widescreen</PresentationFormat>
  <Paragraphs>819</Paragraphs>
  <Slides>47</Slides>
  <Notes>47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1490</cp:revision>
  <dcterms:created xsi:type="dcterms:W3CDTF">2017-10-25T09:06:20Z</dcterms:created>
  <dcterms:modified xsi:type="dcterms:W3CDTF">2021-10-01T16:34:21Z</dcterms:modified>
</cp:coreProperties>
</file>